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4" r:id="rId4"/>
    <p:sldId id="285" r:id="rId5"/>
    <p:sldId id="265" r:id="rId6"/>
    <p:sldId id="293" r:id="rId7"/>
    <p:sldId id="274" r:id="rId8"/>
    <p:sldId id="279" r:id="rId9"/>
    <p:sldId id="297" r:id="rId10"/>
    <p:sldId id="267" r:id="rId11"/>
    <p:sldId id="287" r:id="rId12"/>
    <p:sldId id="277" r:id="rId13"/>
    <p:sldId id="269" r:id="rId14"/>
    <p:sldId id="263" r:id="rId15"/>
    <p:sldId id="273" r:id="rId16"/>
    <p:sldId id="296" r:id="rId17"/>
    <p:sldId id="286" r:id="rId18"/>
    <p:sldId id="299" r:id="rId19"/>
    <p:sldId id="292" r:id="rId20"/>
    <p:sldId id="301" r:id="rId21"/>
    <p:sldId id="295" r:id="rId22"/>
    <p:sldId id="300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5642" autoAdjust="0"/>
  </p:normalViewPr>
  <p:slideViewPr>
    <p:cSldViewPr>
      <p:cViewPr>
        <p:scale>
          <a:sx n="100" d="100"/>
          <a:sy n="100" d="100"/>
        </p:scale>
        <p:origin x="-46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12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3B9487A-C447-44D6-84EA-99255648FB87}" type="datetimeFigureOut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8BA40E9-3220-4A83-BB89-A639B1523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677AF-F079-47CC-801C-3FFC793F841F}" type="datetimeFigureOut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B59D22-59F4-4219-B040-0955D264D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4636D-C695-4F41-A944-A404111B79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001DD-854A-4183-B730-1A03B40EFD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3194050"/>
            <a:ext cx="9144000" cy="0"/>
          </a:xfrm>
          <a:prstGeom prst="lin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DDD1FD-92E7-4F6D-BBF4-31D5860B8102}" type="datetime1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C04B-3B29-40D1-AAAB-481D18E12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3ABD-6A36-4252-AF45-9CCA903F507C}" type="datetime1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F259-45FA-4EF6-9944-5C8FA4A1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C90A-7685-46FE-B448-234F6DF3A059}" type="datetime1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9D0C-B330-423E-8D67-2C579D58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0" y="1139825"/>
            <a:ext cx="9144000" cy="0"/>
          </a:xfrm>
          <a:prstGeom prst="lin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47BC1E-0902-41DB-8134-C5690E91CE40}" type="datetime1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152400"/>
            <a:ext cx="8610600" cy="365125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I. Introduction    </a:t>
            </a:r>
            <a:r>
              <a:rPr lang="en-US" b="1"/>
              <a:t>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II. 2</a:t>
            </a:r>
            <a:r>
              <a:rPr lang="en-US" baseline="30000">
                <a:solidFill>
                  <a:schemeClr val="accent3">
                    <a:lumMod val="75000"/>
                  </a:schemeClr>
                </a:solidFill>
              </a:rPr>
              <a:t>nd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 sound </a:t>
            </a:r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en-US"/>
              <a:t>III. Temp. maps      IV. X ray      V. Bubble formation    VI. Summary 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FE54-C27C-45CD-ABA4-F12846B8B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24E2-3312-4708-B4A6-63226AEEC709}" type="datetime1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C036-FCF6-45BC-A5BC-4DE2419B2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ACCC-ED48-4541-BA07-0A85D37C13A7}" type="datetime1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ECF2-10A4-4021-A151-E7B51641D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2630-9F0C-44BD-BEB7-4F5B74E5BD9F}" type="datetime1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E6B3-74D2-491C-8DF5-951F10A1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52206-2C59-4B9A-99DD-E53B9E0475AC}" type="datetime1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C7F3-AE8A-4724-9EE9-9961A5885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1538-7264-4FCC-8E4A-B0F8544E30EC}" type="datetime1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E0CC8-F909-431C-98F3-6781008FB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2481-974D-4667-ABCF-F5FAC2D6DB6A}" type="datetime1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2FC73-DC83-4D00-A398-8321E9A4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E77AD-10B9-4685-B1FC-31C597650CA5}" type="datetime1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B6F3-007C-4DEC-9052-11393B94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349E17-CA37-4751-885D-2AFA1E1E8CF8}" type="datetime1">
              <a:rPr lang="en-US"/>
              <a:pPr>
                <a:defRPr/>
              </a:pPr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038F40-B7E7-482B-9679-042554065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/>
          <a:srcRect l="60953" t="31238" r="13811" b="24571"/>
          <a:stretch>
            <a:fillRect/>
          </a:stretch>
        </p:blipFill>
        <p:spPr bwMode="auto">
          <a:xfrm>
            <a:off x="76200" y="76200"/>
            <a:ext cx="76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F622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javascript:eml2('mgh_cep','Velocity-of-the-various-types-of-sound-in-superfluid-4He-as-a.jpg')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229600" cy="2762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Diagnostics system for SPL cavities</a:t>
            </a:r>
            <a:br>
              <a:rPr lang="en-US" dirty="0" smtClean="0"/>
            </a:br>
            <a:r>
              <a:rPr lang="en-US" dirty="0" smtClean="0"/>
              <a:t> &amp; 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sound measurement @ </a:t>
            </a:r>
            <a:r>
              <a:rPr lang="en-US" dirty="0" err="1" smtClean="0"/>
              <a:t>Cryolab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2098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/>
              <a:t>Kitty Liao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/>
              <a:t>CERN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/>
              <a:t>BE-RF-KS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ED5B0-B684-4BB9-8F38-4197497E4B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0"/>
            <a:ext cx="563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5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SPL collaboration meeting 25 November 2010</a:t>
            </a:r>
          </a:p>
          <a:p>
            <a:pPr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Temperature maps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Methods:  </a:t>
            </a:r>
          </a:p>
          <a:p>
            <a:pPr marL="514350" indent="-514350" eaLnBrk="1" hangingPunct="1">
              <a:buFont typeface="Arial" pitchFamily="34" charset="0"/>
              <a:buAutoNum type="arabicPeriod"/>
              <a:defRPr/>
            </a:pPr>
            <a:r>
              <a:rPr lang="en-US" dirty="0" smtClean="0"/>
              <a:t>Fixed                     2. Rotating  </a:t>
            </a:r>
          </a:p>
          <a:p>
            <a:pPr marL="514350" indent="-514350" eaLnBrk="1" hangingPunct="1">
              <a:buFont typeface="Arial" pitchFamily="34" charset="0"/>
              <a:buAutoNum type="arabicPeriod"/>
              <a:defRPr/>
            </a:pPr>
            <a:endParaRPr lang="en-US" dirty="0" smtClean="0"/>
          </a:p>
          <a:p>
            <a:pPr marL="514350" indent="-514350" eaLnBrk="1" hangingPunct="1">
              <a:buFont typeface="Arial" pitchFamily="34" charset="0"/>
              <a:buAutoNum type="arabicPeriod"/>
              <a:defRPr/>
            </a:pPr>
            <a:endParaRPr lang="en-US" dirty="0" smtClean="0"/>
          </a:p>
          <a:p>
            <a:pPr marL="514350" indent="-514350" eaLnBrk="1" hangingPunct="1">
              <a:buFont typeface="Arial" pitchFamily="34" charset="0"/>
              <a:buAutoNum type="arabicPeriod"/>
              <a:defRPr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371600"/>
          <a:ext cx="8077200" cy="14668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1290"/>
                <a:gridCol w="1638710"/>
                <a:gridCol w="1600200"/>
                <a:gridCol w="2666999"/>
              </a:tblGrid>
              <a:tr h="643837">
                <a:tc>
                  <a:txBody>
                    <a:bodyPr/>
                    <a:lstStyle/>
                    <a:p>
                      <a:r>
                        <a:rPr lang="en-US" dirty="0" smtClean="0"/>
                        <a:t>Field emission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Precursor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Residual (loss)distribution </a:t>
                      </a:r>
                      <a:endParaRPr lang="en-US" dirty="0"/>
                    </a:p>
                  </a:txBody>
                  <a:tcPr/>
                </a:tc>
              </a:tr>
              <a:tr h="6515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96" name="Picture 8"/>
          <p:cNvPicPr>
            <a:picLocks noChangeAspect="1" noChangeArrowheads="1"/>
          </p:cNvPicPr>
          <p:nvPr/>
        </p:nvPicPr>
        <p:blipFill>
          <a:blip r:embed="rId3"/>
          <a:srcRect l="60703" t="28053" r="7581" b="7246"/>
          <a:stretch>
            <a:fillRect/>
          </a:stretch>
        </p:blipFill>
        <p:spPr bwMode="auto">
          <a:xfrm>
            <a:off x="533400" y="4114800"/>
            <a:ext cx="12954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8E709-85D4-4B0A-A81E-5D71CA0D48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38200" y="76200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Book Antiqua" pitchFamily="18" charset="0"/>
              </a:rPr>
              <a:t>I. Introduction  </a:t>
            </a:r>
            <a:r>
              <a:rPr lang="en-US" sz="1400" dirty="0">
                <a:latin typeface="Book Antiqua" pitchFamily="18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II. 2</a:t>
            </a:r>
            <a:r>
              <a:rPr lang="en-US" sz="1400" baseline="30000" dirty="0">
                <a:solidFill>
                  <a:srgbClr val="002060"/>
                </a:solidFill>
                <a:latin typeface="Book Antiqua" pitchFamily="18" charset="0"/>
              </a:rPr>
              <a:t>nd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 sound   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   </a:t>
            </a:r>
            <a:r>
              <a:rPr lang="en-US" sz="1400" b="1" dirty="0">
                <a:solidFill>
                  <a:schemeClr val="accent3"/>
                </a:solidFill>
                <a:latin typeface="Book Antiqua" pitchFamily="18" charset="0"/>
              </a:rPr>
              <a:t>III. Temp. maps      </a:t>
            </a:r>
            <a:r>
              <a:rPr lang="en-US" sz="1400" dirty="0">
                <a:latin typeface="Book Antiqua" pitchFamily="18" charset="0"/>
              </a:rPr>
              <a:t>IV. X ray      V. </a:t>
            </a:r>
            <a:r>
              <a:rPr lang="en-US" sz="1400" dirty="0">
                <a:latin typeface="Book Antiqua" pitchFamily="18" charset="0"/>
              </a:rPr>
              <a:t>Bubble formation    </a:t>
            </a:r>
            <a:r>
              <a:rPr lang="en-US" sz="1400" dirty="0">
                <a:latin typeface="Book Antiqua" pitchFamily="18" charset="0"/>
              </a:rPr>
              <a:t>VI</a:t>
            </a:r>
            <a:r>
              <a:rPr lang="en-US" sz="1400" dirty="0">
                <a:latin typeface="Book Antiqua" pitchFamily="18" charset="0"/>
              </a:rPr>
              <a:t>. Summary </a:t>
            </a:r>
          </a:p>
        </p:txBody>
      </p:sp>
      <p:pic>
        <p:nvPicPr>
          <p:cNvPr id="24599" name="Picture 1"/>
          <p:cNvPicPr>
            <a:picLocks noChangeAspect="1" noChangeArrowheads="1"/>
          </p:cNvPicPr>
          <p:nvPr/>
        </p:nvPicPr>
        <p:blipFill>
          <a:blip r:embed="rId4"/>
          <a:srcRect l="57143" t="37334" r="17143" b="7048"/>
          <a:stretch>
            <a:fillRect/>
          </a:stretch>
        </p:blipFill>
        <p:spPr bwMode="auto">
          <a:xfrm>
            <a:off x="6326188" y="2667000"/>
            <a:ext cx="28178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0" name="TextBox 9"/>
          <p:cNvSpPr txBox="1">
            <a:spLocks noChangeArrowheads="1"/>
          </p:cNvSpPr>
          <p:nvPr/>
        </p:nvSpPr>
        <p:spPr bwMode="auto">
          <a:xfrm>
            <a:off x="6324600" y="6400800"/>
            <a:ext cx="2819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Source: Reschke, Proc. of LINAC08</a:t>
            </a:r>
          </a:p>
        </p:txBody>
      </p:sp>
      <p:pic>
        <p:nvPicPr>
          <p:cNvPr id="24601" name="Picture 10"/>
          <p:cNvPicPr>
            <a:picLocks noChangeAspect="1" noChangeArrowheads="1"/>
          </p:cNvPicPr>
          <p:nvPr/>
        </p:nvPicPr>
        <p:blipFill>
          <a:blip r:embed="rId5"/>
          <a:srcRect l="65614" t="30820" r="17097" b="20576"/>
          <a:stretch>
            <a:fillRect/>
          </a:stretch>
        </p:blipFill>
        <p:spPr bwMode="auto">
          <a:xfrm>
            <a:off x="1905000" y="38862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2" name="TextBox 11"/>
          <p:cNvSpPr txBox="1">
            <a:spLocks noChangeArrowheads="1"/>
          </p:cNvSpPr>
          <p:nvPr/>
        </p:nvSpPr>
        <p:spPr bwMode="auto">
          <a:xfrm>
            <a:off x="1828800" y="5943600"/>
            <a:ext cx="132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Source: Canabal et al. Proc. of IPAC ’07  </a:t>
            </a:r>
          </a:p>
        </p:txBody>
      </p:sp>
      <p:sp>
        <p:nvSpPr>
          <p:cNvPr id="24603" name="TextBox 12"/>
          <p:cNvSpPr txBox="1">
            <a:spLocks noChangeArrowheads="1"/>
          </p:cNvSpPr>
          <p:nvPr/>
        </p:nvSpPr>
        <p:spPr bwMode="auto">
          <a:xfrm>
            <a:off x="533400" y="5791200"/>
            <a:ext cx="132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Source: Moeller et al. Proc. of SRF09  </a:t>
            </a:r>
          </a:p>
        </p:txBody>
      </p:sp>
      <p:pic>
        <p:nvPicPr>
          <p:cNvPr id="24604" name="Picture 5"/>
          <p:cNvPicPr>
            <a:picLocks noChangeAspect="1" noChangeArrowheads="1"/>
          </p:cNvPicPr>
          <p:nvPr/>
        </p:nvPicPr>
        <p:blipFill>
          <a:blip r:embed="rId6"/>
          <a:srcRect l="18901" t="23819" r="49332" b="24922"/>
          <a:stretch>
            <a:fillRect/>
          </a:stretch>
        </p:blipFill>
        <p:spPr bwMode="auto">
          <a:xfrm>
            <a:off x="3352800" y="4038600"/>
            <a:ext cx="12954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5" name="TextBox 14"/>
          <p:cNvSpPr txBox="1">
            <a:spLocks noChangeArrowheads="1"/>
          </p:cNvSpPr>
          <p:nvPr/>
        </p:nvSpPr>
        <p:spPr bwMode="auto">
          <a:xfrm>
            <a:off x="3352800" y="5105400"/>
            <a:ext cx="132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Source: Tongu et al. </a:t>
            </a:r>
          </a:p>
          <a:p>
            <a:r>
              <a:rPr lang="en-US" sz="1000"/>
              <a:t>Proc. of IPAC ’10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447800"/>
          <a:ext cx="7315200" cy="46180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9367"/>
                <a:gridCol w="1481757"/>
                <a:gridCol w="1619505"/>
                <a:gridCol w="1749543"/>
                <a:gridCol w="1045029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Differential 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Absolute precision</a:t>
                      </a:r>
                    </a:p>
                    <a:p>
                      <a:r>
                        <a:rPr lang="en-US" dirty="0" smtClean="0"/>
                        <a:t>(reproducibility)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Dimensionless 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r>
                        <a:rPr lang="en-US" baseline="0" dirty="0" smtClean="0"/>
                        <a:t> per unit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Carbon resistor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</a:t>
                      </a:r>
                      <a:endParaRPr lang="en-US" sz="3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sym typeface="Wingdings"/>
                        </a:rPr>
                        <a:t> </a:t>
                      </a:r>
                      <a:endParaRPr lang="en-US" sz="3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</a:t>
                      </a:r>
                      <a:endParaRPr lang="en-US" sz="3600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</a:t>
                      </a:r>
                      <a:endParaRPr lang="en-US" sz="3600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Silicon diode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</a:t>
                      </a:r>
                      <a:endParaRPr lang="en-US" sz="3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sym typeface="Wingdings"/>
                        </a:rPr>
                        <a:t></a:t>
                      </a:r>
                      <a:endParaRPr lang="en-US" sz="3600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</a:t>
                      </a:r>
                      <a:endParaRPr lang="en-US" sz="3600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</a:t>
                      </a:r>
                      <a:endParaRPr lang="en-US" sz="3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Cernox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</a:t>
                      </a:r>
                      <a:endParaRPr lang="en-US" sz="3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</a:t>
                      </a:r>
                      <a:endParaRPr lang="en-US" sz="3600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</a:t>
                      </a:r>
                      <a:endParaRPr lang="en-US" sz="3600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</a:t>
                      </a:r>
                      <a:endParaRPr lang="en-US" sz="3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Germanium resistor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</a:t>
                      </a:r>
                      <a:endParaRPr lang="en-US" sz="3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</a:t>
                      </a:r>
                      <a:endParaRPr lang="en-US" sz="3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</a:t>
                      </a:r>
                      <a:endParaRPr lang="en-US" sz="3600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</a:t>
                      </a:r>
                      <a:endParaRPr lang="en-US" sz="3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Ruthenium Oxide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</a:t>
                      </a:r>
                      <a:endParaRPr lang="en-US" sz="3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sym typeface="Wingdings"/>
                        </a:rPr>
                        <a:t> </a:t>
                      </a:r>
                      <a:endParaRPr lang="en-US" sz="3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</a:t>
                      </a:r>
                      <a:endParaRPr lang="en-US" sz="3600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</a:t>
                      </a:r>
                      <a:endParaRPr lang="en-US" sz="3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3048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Sensor selection for temperature mappings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D0BCA-C719-41C6-A8DF-50CD8A4FE35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1266" name="Picture 2" descr="crown - photo/picture definition - crown word and phras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979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38200" y="76200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Book Antiqua" pitchFamily="18" charset="0"/>
              </a:rPr>
              <a:t>I. Introduction  </a:t>
            </a:r>
            <a:r>
              <a:rPr lang="en-US" sz="1400" dirty="0">
                <a:latin typeface="Book Antiqua" pitchFamily="18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II. 2</a:t>
            </a:r>
            <a:r>
              <a:rPr lang="en-US" sz="1400" baseline="30000" dirty="0">
                <a:solidFill>
                  <a:srgbClr val="002060"/>
                </a:solidFill>
                <a:latin typeface="Book Antiqua" pitchFamily="18" charset="0"/>
              </a:rPr>
              <a:t>nd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 sound   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   </a:t>
            </a:r>
            <a:r>
              <a:rPr lang="en-US" sz="1400" b="1" dirty="0">
                <a:solidFill>
                  <a:schemeClr val="accent3"/>
                </a:solidFill>
                <a:latin typeface="Book Antiqua" pitchFamily="18" charset="0"/>
              </a:rPr>
              <a:t>III. Temp. maps      </a:t>
            </a:r>
            <a:r>
              <a:rPr lang="en-US" sz="1400" dirty="0">
                <a:latin typeface="Book Antiqua" pitchFamily="18" charset="0"/>
              </a:rPr>
              <a:t>IV. X ray      V. </a:t>
            </a:r>
            <a:r>
              <a:rPr lang="en-US" sz="1400" dirty="0">
                <a:latin typeface="Book Antiqua" pitchFamily="18" charset="0"/>
              </a:rPr>
              <a:t>Bubble formation    </a:t>
            </a:r>
            <a:r>
              <a:rPr lang="en-US" sz="1400" dirty="0">
                <a:latin typeface="Book Antiqua" pitchFamily="18" charset="0"/>
              </a:rPr>
              <a:t>VI</a:t>
            </a:r>
            <a:r>
              <a:rPr lang="en-US" sz="1400" dirty="0">
                <a:latin typeface="Book Antiqua" pitchFamily="18" charset="0"/>
              </a:rPr>
              <a:t>. Summary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Temperature mapping proposal 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/>
          <a:lstStyle/>
          <a:p>
            <a:pPr eaLnBrk="1" hangingPunct="1"/>
            <a:r>
              <a:rPr lang="en-US" smtClean="0"/>
              <a:t>1 cell test &amp; (fast real time multiple cell measurement):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fixed scheme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Sensor strips for attachment onto the cavity walls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32 *32= 1024 sensors per cell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~5000 sensors for 5 cell, fixed board</a:t>
            </a:r>
          </a:p>
          <a:p>
            <a:pPr eaLnBrk="1" hangingPunct="1"/>
            <a:r>
              <a:rPr lang="en-US" smtClean="0"/>
              <a:t>Multiple cell test (patience needed)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rotating scheme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motor to drive the wiring arms, multiplexing circuit</a:t>
            </a:r>
          </a:p>
          <a:p>
            <a:pPr eaLnBrk="1" hangingPunct="1"/>
            <a:r>
              <a:rPr lang="en-US" smtClean="0"/>
              <a:t>Sensors: </a:t>
            </a:r>
            <a:endParaRPr lang="en-US" sz="1600" smtClean="0"/>
          </a:p>
          <a:p>
            <a:pPr marL="1314450" lvl="2" indent="-514350" eaLnBrk="1" hangingPunct="1">
              <a:buFont typeface="Arial" charset="0"/>
              <a:buAutoNum type="arabicPeriod"/>
            </a:pPr>
            <a:r>
              <a:rPr lang="en-US" sz="1600" smtClean="0"/>
              <a:t>Allen Bradley Carbon resistors 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/>
          <a:srcRect l="18901" t="23819" r="49332" b="24922"/>
          <a:stretch>
            <a:fillRect/>
          </a:stretch>
        </p:blipFill>
        <p:spPr bwMode="auto">
          <a:xfrm>
            <a:off x="6019800" y="1905000"/>
            <a:ext cx="12954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BC3B5-6DEA-446D-9715-BCCC339FAB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38200" y="76200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Book Antiqua" pitchFamily="18" charset="0"/>
              </a:rPr>
              <a:t>I. Introduction  </a:t>
            </a:r>
            <a:r>
              <a:rPr lang="en-US" sz="1400" dirty="0">
                <a:latin typeface="Book Antiqua" pitchFamily="18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II. 2</a:t>
            </a:r>
            <a:r>
              <a:rPr lang="en-US" sz="1400" baseline="30000" dirty="0">
                <a:solidFill>
                  <a:srgbClr val="002060"/>
                </a:solidFill>
                <a:latin typeface="Book Antiqua" pitchFamily="18" charset="0"/>
              </a:rPr>
              <a:t>nd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 sound   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   </a:t>
            </a:r>
            <a:r>
              <a:rPr lang="en-US" sz="1400" b="1" dirty="0">
                <a:solidFill>
                  <a:schemeClr val="accent3"/>
                </a:solidFill>
                <a:latin typeface="Book Antiqua" pitchFamily="18" charset="0"/>
              </a:rPr>
              <a:t>III. Temp. maps      </a:t>
            </a:r>
            <a:r>
              <a:rPr lang="en-US" sz="1400" dirty="0">
                <a:latin typeface="Book Antiqua" pitchFamily="18" charset="0"/>
              </a:rPr>
              <a:t>IV. X ray      V. </a:t>
            </a:r>
            <a:r>
              <a:rPr lang="en-US" sz="1400" dirty="0">
                <a:latin typeface="Book Antiqua" pitchFamily="18" charset="0"/>
              </a:rPr>
              <a:t>Bubble formation    </a:t>
            </a:r>
            <a:r>
              <a:rPr lang="en-US" sz="1400" dirty="0">
                <a:latin typeface="Book Antiqua" pitchFamily="18" charset="0"/>
              </a:rPr>
              <a:t>VI</a:t>
            </a:r>
            <a:r>
              <a:rPr lang="en-US" sz="1400" dirty="0">
                <a:latin typeface="Book Antiqua" pitchFamily="18" charset="0"/>
              </a:rPr>
              <a:t>. Summary 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7162800" y="2590800"/>
            <a:ext cx="132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Source: Tongu et al. </a:t>
            </a:r>
          </a:p>
          <a:p>
            <a:r>
              <a:rPr lang="en-US" sz="1000"/>
              <a:t>Proc. of IPAC ’10  </a:t>
            </a:r>
          </a:p>
        </p:txBody>
      </p:sp>
      <p:pic>
        <p:nvPicPr>
          <p:cNvPr id="27655" name="Picture 1"/>
          <p:cNvPicPr>
            <a:picLocks noChangeAspect="1" noChangeArrowheads="1"/>
          </p:cNvPicPr>
          <p:nvPr/>
        </p:nvPicPr>
        <p:blipFill>
          <a:blip r:embed="rId4"/>
          <a:srcRect l="65714" t="33525" r="19524" b="29143"/>
          <a:stretch>
            <a:fillRect/>
          </a:stretch>
        </p:blipFill>
        <p:spPr bwMode="auto">
          <a:xfrm>
            <a:off x="7543800" y="3352800"/>
            <a:ext cx="7620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7543800" y="4495800"/>
            <a:ext cx="132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Source: Canabal et al. Proc. of IPAC ’07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X ray detection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00600"/>
          </a:xfrm>
        </p:spPr>
        <p:txBody>
          <a:bodyPr/>
          <a:lstStyle/>
          <a:p>
            <a:pPr eaLnBrk="1" hangingPunct="1"/>
            <a:r>
              <a:rPr lang="en-US" sz="2800" smtClean="0"/>
              <a:t>At high E fields, the field emitted electrons collide with the cavity wall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produce bremstrahlung. </a:t>
            </a:r>
          </a:p>
          <a:p>
            <a:pPr eaLnBrk="1" hangingPunct="1"/>
            <a:r>
              <a:rPr lang="en-US" sz="2800" smtClean="0"/>
              <a:t>Photodiodes (silicon) implemented along with the temperature sensors and an amplifier circuit for integration </a:t>
            </a:r>
          </a:p>
          <a:p>
            <a:pPr eaLnBrk="1" hangingPunct="1"/>
            <a:r>
              <a:rPr lang="en-US" sz="2800" smtClean="0"/>
              <a:t>Enable discrimination between defects and electron impact spots.</a:t>
            </a:r>
          </a:p>
          <a:p>
            <a:pPr eaLnBrk="1" hangingPunct="1"/>
            <a:r>
              <a:rPr lang="en-US" sz="2800" smtClean="0"/>
              <a:t>Used under all helium conditions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Measurement of the spatial X-ray distribution : location &amp; distribution of electron emission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24040-25E7-4658-8B9F-D9078658578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38200" y="76200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Book Antiqua" pitchFamily="18" charset="0"/>
              </a:rPr>
              <a:t>I. Introduction  </a:t>
            </a:r>
            <a:r>
              <a:rPr lang="en-US" sz="1400" dirty="0">
                <a:latin typeface="Book Antiqua" pitchFamily="18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II. 2</a:t>
            </a:r>
            <a:r>
              <a:rPr lang="en-US" sz="1400" baseline="30000" dirty="0">
                <a:solidFill>
                  <a:srgbClr val="002060"/>
                </a:solidFill>
                <a:latin typeface="Book Antiqua" pitchFamily="18" charset="0"/>
              </a:rPr>
              <a:t>nd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 sound   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  </a:t>
            </a:r>
            <a:r>
              <a:rPr lang="en-US" sz="1400" dirty="0">
                <a:latin typeface="Book Antiqua" pitchFamily="18" charset="0"/>
              </a:rPr>
              <a:t> III. Temp. maps     </a:t>
            </a:r>
            <a:r>
              <a:rPr lang="en-US" sz="1400" b="1" dirty="0">
                <a:solidFill>
                  <a:schemeClr val="accent3"/>
                </a:solidFill>
                <a:latin typeface="Book Antiqua" pitchFamily="18" charset="0"/>
              </a:rPr>
              <a:t> IV. X ray      </a:t>
            </a:r>
            <a:r>
              <a:rPr lang="en-US" sz="1400" dirty="0">
                <a:latin typeface="Book Antiqua" pitchFamily="18" charset="0"/>
              </a:rPr>
              <a:t>V. </a:t>
            </a:r>
            <a:r>
              <a:rPr lang="en-US" sz="1400" dirty="0">
                <a:latin typeface="Book Antiqua" pitchFamily="18" charset="0"/>
              </a:rPr>
              <a:t>Bubble formation    </a:t>
            </a:r>
            <a:r>
              <a:rPr lang="en-US" sz="1400" dirty="0">
                <a:latin typeface="Book Antiqua" pitchFamily="18" charset="0"/>
              </a:rPr>
              <a:t>VI</a:t>
            </a:r>
            <a:r>
              <a:rPr lang="en-US" sz="1400" dirty="0">
                <a:latin typeface="Book Antiqua" pitchFamily="18" charset="0"/>
              </a:rPr>
              <a:t>. Summary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/>
            </a:r>
            <a:br>
              <a:rPr lang="en-US" smtClean="0">
                <a:solidFill>
                  <a:srgbClr val="4F6228"/>
                </a:solidFill>
              </a:rPr>
            </a:br>
            <a:r>
              <a:rPr lang="en-US" sz="4000" smtClean="0">
                <a:solidFill>
                  <a:srgbClr val="4F6228"/>
                </a:solidFill>
              </a:rPr>
              <a:t>Bubble formation (nucleate boiling)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around the heater area: heat accumulation</a:t>
            </a:r>
            <a:r>
              <a:rPr lang="en-US" sz="2400" smtClean="0">
                <a:sym typeface="Wingdings" pitchFamily="2" charset="2"/>
              </a:rPr>
              <a:t> boiling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4 Intensified charged-coupled device (CCD chip) (Extremely high sensitivity, used in night vision devices, for cryogenic use, in normal boiling He)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90 degree spacing 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819275"/>
            <a:ext cx="28670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629400" y="5257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724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56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62800" y="617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08DB4-FC70-48E0-847E-7FF4EA3D78C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838200" y="76200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Book Antiqua" pitchFamily="18" charset="0"/>
              </a:rPr>
              <a:t>I. Introduction  </a:t>
            </a:r>
            <a:r>
              <a:rPr lang="en-US" sz="1400" dirty="0">
                <a:latin typeface="Book Antiqua" pitchFamily="18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II. 2</a:t>
            </a:r>
            <a:r>
              <a:rPr lang="en-US" sz="1400" baseline="30000" dirty="0">
                <a:solidFill>
                  <a:srgbClr val="002060"/>
                </a:solidFill>
                <a:latin typeface="Book Antiqua" pitchFamily="18" charset="0"/>
              </a:rPr>
              <a:t>nd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sz="1400" dirty="0">
                <a:latin typeface="Book Antiqua" pitchFamily="18" charset="0"/>
              </a:rPr>
              <a:t>sound   </a:t>
            </a:r>
            <a:r>
              <a:rPr lang="en-US" sz="1400" dirty="0">
                <a:latin typeface="Book Antiqua" pitchFamily="18" charset="0"/>
              </a:rPr>
              <a:t>   III. Temp. maps      IV. X ray      </a:t>
            </a:r>
            <a:r>
              <a:rPr lang="en-US" sz="1400" b="1" dirty="0">
                <a:solidFill>
                  <a:schemeClr val="accent3"/>
                </a:solidFill>
                <a:latin typeface="Book Antiqua" pitchFamily="18" charset="0"/>
              </a:rPr>
              <a:t>V. </a:t>
            </a:r>
            <a:r>
              <a:rPr lang="en-US" sz="1400" b="1" dirty="0">
                <a:solidFill>
                  <a:schemeClr val="accent3"/>
                </a:solidFill>
                <a:latin typeface="Book Antiqua" pitchFamily="18" charset="0"/>
              </a:rPr>
              <a:t>Bubble formation    </a:t>
            </a:r>
            <a:r>
              <a:rPr lang="en-US" sz="1400" dirty="0">
                <a:latin typeface="Book Antiqua" pitchFamily="18" charset="0"/>
              </a:rPr>
              <a:t>VI</a:t>
            </a:r>
            <a:r>
              <a:rPr lang="en-US" sz="1400" dirty="0">
                <a:latin typeface="Book Antiqua" pitchFamily="18" charset="0"/>
              </a:rPr>
              <a:t>. Summary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D91D8-F17A-4355-ACAC-01B7AFED6F33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362200"/>
          <a:ext cx="6400800" cy="365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295400"/>
                <a:gridCol w="1199708"/>
                <a:gridCol w="1101531"/>
                <a:gridCol w="1280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Signal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sound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 maps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 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Bubble formation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Equipment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Fixed/ carbon resistors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Fixed/</a:t>
                      </a:r>
                    </a:p>
                    <a:p>
                      <a:r>
                        <a:rPr lang="en-US" dirty="0" smtClean="0"/>
                        <a:t>photodiodes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ICCD </a:t>
                      </a:r>
                      <a:r>
                        <a:rPr lang="en-US" baseline="0" dirty="0" smtClean="0"/>
                        <a:t>camera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Thermal breakdown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/>
                        </a:rPr>
                        <a:t>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/>
                        </a:rPr>
                        <a:t>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Field emission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/>
                        </a:rPr>
                        <a:t>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/>
                        </a:rPr>
                        <a:t>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Helium</a:t>
                      </a:r>
                    </a:p>
                    <a:p>
                      <a:r>
                        <a:rPr lang="en-US" sz="1600" dirty="0" smtClean="0"/>
                        <a:t>needs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Superfluid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Subcooled</a:t>
                      </a:r>
                      <a:r>
                        <a:rPr lang="en-US" sz="1600" dirty="0" smtClean="0"/>
                        <a:t> (better sensitivity)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He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 boiling He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562600"/>
            <a:ext cx="2778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562600"/>
            <a:ext cx="2778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1447800"/>
            <a:ext cx="28384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8534400" y="3810000"/>
            <a:ext cx="4572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53200" y="4419600"/>
            <a:ext cx="4572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0" y="2743200"/>
            <a:ext cx="4572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53400" y="5181600"/>
            <a:ext cx="4572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486400"/>
            <a:ext cx="269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486400"/>
            <a:ext cx="269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838200" y="76200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Book Antiqua" pitchFamily="18" charset="0"/>
              </a:rPr>
              <a:t>I. Introduction  </a:t>
            </a:r>
            <a:r>
              <a:rPr lang="en-US" sz="1400" dirty="0">
                <a:latin typeface="Book Antiqua" pitchFamily="18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II. 2</a:t>
            </a:r>
            <a:r>
              <a:rPr lang="en-US" sz="1400" baseline="30000" dirty="0">
                <a:solidFill>
                  <a:srgbClr val="002060"/>
                </a:solidFill>
                <a:latin typeface="Book Antiqua" pitchFamily="18" charset="0"/>
              </a:rPr>
              <a:t>nd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 sound   </a:t>
            </a:r>
            <a:r>
              <a:rPr lang="en-US" sz="1400" dirty="0">
                <a:solidFill>
                  <a:srgbClr val="002060"/>
                </a:solidFill>
                <a:latin typeface="Book Antiqua" pitchFamily="18" charset="0"/>
              </a:rPr>
              <a:t>   </a:t>
            </a:r>
            <a:r>
              <a:rPr lang="en-US" sz="1400" dirty="0">
                <a:latin typeface="Book Antiqua" pitchFamily="18" charset="0"/>
              </a:rPr>
              <a:t>III. Temp. maps      IV. X ray      V. </a:t>
            </a:r>
            <a:r>
              <a:rPr lang="en-US" sz="1400" dirty="0">
                <a:latin typeface="Book Antiqua" pitchFamily="18" charset="0"/>
              </a:rPr>
              <a:t>Bubble formation   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VI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. Summary </a:t>
            </a:r>
          </a:p>
        </p:txBody>
      </p:sp>
      <p:cxnSp>
        <p:nvCxnSpPr>
          <p:cNvPr id="18" name="Straight Arrow Connector 17"/>
          <p:cNvCxnSpPr>
            <a:stCxn id="0" idx="0"/>
          </p:cNvCxnSpPr>
          <p:nvPr/>
        </p:nvCxnSpPr>
        <p:spPr>
          <a:xfrm rot="5400000" flipH="1" flipV="1">
            <a:off x="8610600" y="35814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58200" y="3200400"/>
            <a:ext cx="838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OST</a:t>
            </a:r>
            <a:endParaRPr lang="en-US" b="1" dirty="0">
              <a:latin typeface="+mj-lt"/>
            </a:endParaRPr>
          </a:p>
        </p:txBody>
      </p:sp>
      <p:cxnSp>
        <p:nvCxnSpPr>
          <p:cNvPr id="20" name="Straight Arrow Connector 19"/>
          <p:cNvCxnSpPr>
            <a:endCxn id="30782" idx="0"/>
          </p:cNvCxnSpPr>
          <p:nvPr/>
        </p:nvCxnSpPr>
        <p:spPr>
          <a:xfrm rot="16200000" flipH="1">
            <a:off x="6477000" y="52578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82" name="TextBox 20"/>
          <p:cNvSpPr txBox="1">
            <a:spLocks noChangeArrowheads="1"/>
          </p:cNvSpPr>
          <p:nvPr/>
        </p:nvSpPr>
        <p:spPr bwMode="auto">
          <a:xfrm>
            <a:off x="6248400" y="5562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Book Antiqua" pitchFamily="18" charset="0"/>
              </a:rPr>
              <a:t>Camera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7010400" y="6096000"/>
            <a:ext cx="647700" cy="392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84" name="TextBox 26"/>
          <p:cNvSpPr txBox="1">
            <a:spLocks noChangeArrowheads="1"/>
          </p:cNvSpPr>
          <p:nvPr/>
        </p:nvSpPr>
        <p:spPr bwMode="auto">
          <a:xfrm>
            <a:off x="5867400" y="6488113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Book Antiqua" pitchFamily="18" charset="0"/>
              </a:rPr>
              <a:t>Temperature sensor strips</a:t>
            </a:r>
          </a:p>
        </p:txBody>
      </p:sp>
      <p:cxnSp>
        <p:nvCxnSpPr>
          <p:cNvPr id="31" name="Straight Arrow Connector 30"/>
          <p:cNvCxnSpPr>
            <a:endCxn id="32" idx="3"/>
          </p:cNvCxnSpPr>
          <p:nvPr/>
        </p:nvCxnSpPr>
        <p:spPr>
          <a:xfrm rot="10800000">
            <a:off x="6553200" y="1695450"/>
            <a:ext cx="304800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81400" y="1371600"/>
            <a:ext cx="2971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Photodiodes &amp; temperature sensors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Acknowledgements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OSTs by Prof. Georg Hoffst</a:t>
            </a:r>
            <a:r>
              <a:rPr lang="de-DE" smtClean="0"/>
              <a:t>ä</a:t>
            </a:r>
            <a:r>
              <a:rPr lang="en-US" smtClean="0"/>
              <a:t>tter, Dr. Zack Conway at Cornell University, Ithaca, N.Y. , USA</a:t>
            </a:r>
          </a:p>
          <a:p>
            <a:pPr eaLnBrk="1" hangingPunct="1"/>
            <a:r>
              <a:rPr lang="en-US" smtClean="0"/>
              <a:t>TE-CRG/Cryolab: Johan Bremer and his team</a:t>
            </a:r>
          </a:p>
          <a:p>
            <a:pPr eaLnBrk="1" hangingPunct="1"/>
            <a:r>
              <a:rPr lang="en-US" smtClean="0"/>
              <a:t>Supervisor: Dr. Wolfgang Weingarten</a:t>
            </a:r>
          </a:p>
          <a:p>
            <a:pPr eaLnBrk="1" hangingPunct="1"/>
            <a:r>
              <a:rPr lang="en-US" smtClean="0"/>
              <a:t>Colleagues  and former colleagues of BE-RF group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13815-7211-4760-92B4-D4FDB8CC92A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Q &amp;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9906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Thank you very much!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Kitty.Liao@cern.ch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55EFF-C7ED-4EAA-AFA3-23EA0B527E7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2762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Diagnostics system for SPL cavities</a:t>
            </a:r>
            <a:br>
              <a:rPr lang="en-US" dirty="0" smtClean="0"/>
            </a:br>
            <a:r>
              <a:rPr lang="en-US" dirty="0" smtClean="0"/>
              <a:t> &amp; 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sound setup @ </a:t>
            </a:r>
            <a:r>
              <a:rPr lang="en-US" dirty="0" err="1" smtClean="0"/>
              <a:t>Cryolab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/>
              <a:t>Back up slides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Kitty Liao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CERN BE-RF-KS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3B0AB-0FAB-4E4C-A1F1-DCD20734450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Second sound extra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5105400"/>
          </a:xfrm>
        </p:spPr>
        <p:txBody>
          <a:bodyPr/>
          <a:lstStyle/>
          <a:p>
            <a:pPr eaLnBrk="1" hangingPunct="1"/>
            <a:r>
              <a:rPr lang="en-US" smtClean="0"/>
              <a:t>Helium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Lambda point 2.17K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superfluid He</a:t>
            </a:r>
          </a:p>
          <a:p>
            <a:pPr eaLnBrk="1" hangingPunct="1"/>
            <a:r>
              <a:rPr lang="en-US" sz="2800" smtClean="0"/>
              <a:t>2 fluid model</a:t>
            </a:r>
          </a:p>
          <a:p>
            <a:pPr eaLnBrk="1" hangingPunct="1">
              <a:buFontTx/>
              <a:buChar char="-"/>
            </a:pPr>
            <a:r>
              <a:rPr lang="en-US" sz="2800" smtClean="0"/>
              <a:t>normal component + superfluid component</a:t>
            </a:r>
          </a:p>
          <a:p>
            <a:pPr eaLnBrk="1" hangingPunct="1">
              <a:buFontTx/>
              <a:buChar char="-"/>
            </a:pPr>
            <a:endParaRPr lang="en-US" sz="2800" smtClean="0"/>
          </a:p>
          <a:p>
            <a:pPr eaLnBrk="1" hangingPunct="1">
              <a:buFont typeface="Arial" charset="0"/>
              <a:buNone/>
            </a:pPr>
            <a:endParaRPr lang="en-US" sz="2800" smtClean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914400" y="3505200"/>
            <a:ext cx="147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Normal fluid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457200" y="43434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Bose-Einstein condensate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22860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Entropy, viscocity</a:t>
            </a: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1447800" y="4572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With no entropy, no viscosity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C6509-9847-4C23-B602-FCC652EF837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3"/>
          <a:srcRect l="52104" t="21887" r="12119" b="14136"/>
          <a:stretch>
            <a:fillRect/>
          </a:stretch>
        </p:blipFill>
        <p:spPr bwMode="auto">
          <a:xfrm>
            <a:off x="4711700" y="1371600"/>
            <a:ext cx="44323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4953000" y="6248400"/>
            <a:ext cx="350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Book Antiqua" pitchFamily="18" charset="0"/>
              </a:rPr>
              <a:t>Source: R. Donnelly. Physics today 2009</a:t>
            </a:r>
          </a:p>
        </p:txBody>
      </p:sp>
      <p:sp>
        <p:nvSpPr>
          <p:cNvPr id="35850" name="TextBox 10"/>
          <p:cNvSpPr txBox="1">
            <a:spLocks noChangeArrowheads="1"/>
          </p:cNvSpPr>
          <p:nvPr/>
        </p:nvSpPr>
        <p:spPr bwMode="auto">
          <a:xfrm>
            <a:off x="5867400" y="1600200"/>
            <a:ext cx="262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1</a:t>
            </a:r>
            <a:r>
              <a:rPr lang="en-US" baseline="30000">
                <a:solidFill>
                  <a:srgbClr val="00B0F0"/>
                </a:solidFill>
              </a:rPr>
              <a:t>st</a:t>
            </a:r>
            <a:r>
              <a:rPr lang="en-US">
                <a:solidFill>
                  <a:srgbClr val="00B0F0"/>
                </a:solidFill>
              </a:rPr>
              <a:t> sound: n, s in phase </a:t>
            </a:r>
          </a:p>
        </p:txBody>
      </p:sp>
      <p:sp>
        <p:nvSpPr>
          <p:cNvPr id="35851" name="TextBox 11"/>
          <p:cNvSpPr txBox="1">
            <a:spLocks noChangeArrowheads="1"/>
          </p:cNvSpPr>
          <p:nvPr/>
        </p:nvSpPr>
        <p:spPr bwMode="auto">
          <a:xfrm>
            <a:off x="5638800" y="4267200"/>
            <a:ext cx="307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2</a:t>
            </a:r>
            <a:r>
              <a:rPr lang="en-US" baseline="30000">
                <a:solidFill>
                  <a:srgbClr val="00B0F0"/>
                </a:solidFill>
              </a:rPr>
              <a:t>nd</a:t>
            </a:r>
            <a:r>
              <a:rPr lang="en-US">
                <a:solidFill>
                  <a:srgbClr val="00B0F0"/>
                </a:solidFill>
              </a:rPr>
              <a:t> sound: n, s out of phase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2362200"/>
            <a:ext cx="4343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Fluctuation in density, by changes of pressure </a:t>
            </a:r>
            <a:endParaRPr lang="en-US" sz="1600" dirty="0">
              <a:latin typeface="+mj-lt"/>
            </a:endParaRPr>
          </a:p>
        </p:txBody>
      </p:sp>
      <p:sp>
        <p:nvSpPr>
          <p:cNvPr id="35853" name="TextBox 13"/>
          <p:cNvSpPr txBox="1">
            <a:spLocks noChangeArrowheads="1"/>
          </p:cNvSpPr>
          <p:nvPr/>
        </p:nvSpPr>
        <p:spPr bwMode="auto">
          <a:xfrm>
            <a:off x="4572000" y="5029200"/>
            <a:ext cx="4776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Book Antiqua" pitchFamily="18" charset="0"/>
              </a:rPr>
              <a:t>Fluctuation in density, by changes of 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382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Diagnostics system for SPL cavities &amp;</a:t>
            </a:r>
            <a:br>
              <a:rPr lang="en-US" sz="3600" dirty="0" smtClean="0"/>
            </a:br>
            <a:r>
              <a:rPr lang="en-US" sz="3600" dirty="0" smtClean="0"/>
              <a:t>the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sound measurement @ </a:t>
            </a:r>
            <a:r>
              <a:rPr lang="en-US" sz="3600" dirty="0" err="1" smtClean="0"/>
              <a:t>Cryolab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057400" y="2362200"/>
            <a:ext cx="6629400" cy="3886200"/>
          </a:xfrm>
        </p:spPr>
        <p:txBody>
          <a:bodyPr/>
          <a:lstStyle/>
          <a:p>
            <a:pPr marL="1371600" lvl="2" indent="-571500" eaLnBrk="1" hangingPunct="1">
              <a:buFont typeface="Arial" charset="0"/>
              <a:buAutoNum type="romanUcPeriod"/>
            </a:pPr>
            <a:r>
              <a:rPr lang="en-US" sz="2800" smtClean="0"/>
              <a:t>    Introduction</a:t>
            </a:r>
          </a:p>
          <a:p>
            <a:pPr marL="1371600" lvl="2" indent="-571500" eaLnBrk="1" hangingPunct="1">
              <a:buFont typeface="Arial" charset="0"/>
              <a:buAutoNum type="romanUcPeriod"/>
            </a:pPr>
            <a:r>
              <a:rPr lang="en-US" sz="2800" smtClean="0"/>
              <a:t>    2</a:t>
            </a:r>
            <a:r>
              <a:rPr lang="en-US" sz="2800" baseline="30000" smtClean="0"/>
              <a:t>nd</a:t>
            </a:r>
            <a:r>
              <a:rPr lang="en-US" sz="2800" smtClean="0"/>
              <a:t> sound </a:t>
            </a:r>
          </a:p>
          <a:p>
            <a:pPr marL="1371600" lvl="2" indent="-571500" eaLnBrk="1" hangingPunct="1">
              <a:buFont typeface="Arial" charset="0"/>
              <a:buAutoNum type="romanUcPeriod"/>
            </a:pPr>
            <a:r>
              <a:rPr lang="en-US" sz="2800" smtClean="0"/>
              <a:t>    Temperature monitor</a:t>
            </a:r>
          </a:p>
          <a:p>
            <a:pPr marL="1371600" lvl="2" indent="-571500" eaLnBrk="1" hangingPunct="1">
              <a:buFont typeface="Arial" charset="0"/>
              <a:buAutoNum type="romanUcPeriod"/>
            </a:pPr>
            <a:r>
              <a:rPr lang="en-US" sz="2800" smtClean="0"/>
              <a:t>    X ray</a:t>
            </a:r>
          </a:p>
          <a:p>
            <a:pPr marL="1371600" lvl="2" indent="-571500" eaLnBrk="1" hangingPunct="1">
              <a:buFont typeface="Arial" charset="0"/>
              <a:buAutoNum type="romanUcPeriod"/>
            </a:pPr>
            <a:r>
              <a:rPr lang="en-US" sz="2800" smtClean="0"/>
              <a:t>    Bubble formation</a:t>
            </a:r>
          </a:p>
          <a:p>
            <a:pPr marL="1371600" lvl="2" indent="-571500" eaLnBrk="1" hangingPunct="1">
              <a:buFont typeface="Arial" charset="0"/>
              <a:buAutoNum type="romanUcPeriod"/>
            </a:pPr>
            <a:r>
              <a:rPr lang="en-US" sz="2800" smtClean="0"/>
              <a:t>    Summary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362200"/>
            <a:ext cx="1905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ISSUE</a:t>
            </a:r>
            <a:endParaRPr lang="en-US" sz="2400" b="1" cap="all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373380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Solution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2362200" y="2895600"/>
            <a:ext cx="457200" cy="20574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8F9D4-2753-4A97-96C6-1561568BE87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5638800" y="2971800"/>
            <a:ext cx="304800" cy="3048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Second sound and first sound below the lambda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BA09C-4DC1-4B97-9A16-55E507EDF76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36867" name="Content Placeholder 4"/>
          <p:cNvGrpSpPr>
            <a:grpSpLocks noGrp="1"/>
          </p:cNvGrpSpPr>
          <p:nvPr>
            <p:ph idx="1"/>
          </p:nvPr>
        </p:nvGrpSpPr>
        <p:grpSpPr bwMode="auto">
          <a:xfrm>
            <a:off x="2590800" y="1600200"/>
            <a:ext cx="6553200" cy="5045075"/>
            <a:chOff x="5850467" y="1600200"/>
            <a:chExt cx="2971800" cy="4268169"/>
          </a:xfrm>
        </p:grpSpPr>
        <p:sp>
          <p:nvSpPr>
            <p:cNvPr id="36869" name="Rectangle 3"/>
            <p:cNvSpPr>
              <a:spLocks noChangeArrowheads="1"/>
            </p:cNvSpPr>
            <p:nvPr/>
          </p:nvSpPr>
          <p:spPr bwMode="auto">
            <a:xfrm>
              <a:off x="5850467" y="5468259"/>
              <a:ext cx="2971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McGraw-Hill Concise Encyclopedia of Physics. </a:t>
              </a:r>
              <a:r>
                <a:rPr lang="en-US" sz="100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charset="0"/>
                </a:rPr>
                <a:t>©</a:t>
              </a:r>
              <a:r>
                <a:rPr lang="en-US" sz="1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2002 by The McGraw-Hill Companies, Inc.</a:t>
              </a:r>
              <a:endParaRPr lang="en-US" sz="1000"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36870" name="Picture 6" descr="Velocity of the various types of sound in superfluid 4 He as a function of temperatur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61667" y="1600200"/>
              <a:ext cx="2103755" cy="361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04800" y="1600200"/>
            <a:ext cx="3733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First sound- pressure wave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Second sound- entropy (temperature) wave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Third sound- wave travels in very thin films of helium in which the thickness of the film varies.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Fourth sound- pressure wave travels in superfluid helium. When its confined in a porous material. 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Fifth sound- temperature wave that propagates in helium confined in superleaks. (analogous to second sound)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28600"/>
          <a:ext cx="8915400" cy="6178550"/>
        </p:xfrm>
        <a:graphic>
          <a:graphicData uri="http://schemas.openxmlformats.org/drawingml/2006/table">
            <a:tbl>
              <a:tblPr/>
              <a:tblGrid>
                <a:gridCol w="1219201"/>
                <a:gridCol w="976133"/>
                <a:gridCol w="994325"/>
                <a:gridCol w="1231733"/>
                <a:gridCol w="1174010"/>
                <a:gridCol w="2221402"/>
                <a:gridCol w="1098597"/>
              </a:tblGrid>
              <a:tr h="722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Defects diagnostics method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Sensor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Temperature range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Sensitivity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Performance in Magnetic field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Mechanical layout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Multiplexing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7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Fixed 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1 cell)</a:t>
                      </a:r>
                      <a:endParaRPr lang="en-US" sz="1800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Carbon (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Allen-Brad.)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1K-100K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with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10mK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resolution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Small M field dependence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7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Fixed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 (9 cell)</a:t>
                      </a:r>
                      <a:endParaRPr lang="en-US" sz="1800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Carbon (Allen-Brad.)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1K-100K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0.186mV/</a:t>
                      </a:r>
                      <a:r>
                        <a:rPr lang="en-US" sz="1200" dirty="0" err="1" smtClean="0">
                          <a:latin typeface="+mn-lt"/>
                          <a:ea typeface="Calibri"/>
                          <a:cs typeface="Times New Roman"/>
                        </a:rPr>
                        <a:t>mK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at 2 K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4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Fixed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Silicon diode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1.4K-500K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Nearly constant 2.3mV/K (S</a:t>
                      </a:r>
                      <a:r>
                        <a:rPr lang="en-US" sz="1200" baseline="-25000"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=-0.01 at1.4K)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Fair above T&gt;60K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Yes, but not separate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High density (fixed strips)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Ruthenium Oxide (RuO</a:t>
                      </a:r>
                      <a:r>
                        <a:rPr lang="en-US" sz="1200" baseline="-250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0.01K-40K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Negligible for T&gt;40K (S</a:t>
                      </a:r>
                      <a:r>
                        <a:rPr lang="en-US" sz="1200" baseline="-25000" dirty="0"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~-0.07)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200" baseline="-25000" dirty="0"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~-0.5 at 1.4K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Good below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4K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Yes (CMOS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Rotating ***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Carbon resistors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1K-100K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&lt;5mK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M field dependence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-many cables that move around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Fast thermometry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(equator &amp;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iris)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Cernox</a:t>
                      </a:r>
                      <a:r>
                        <a:rPr lang="en-US" sz="1200" baseline="30000" dirty="0" err="1">
                          <a:latin typeface="+mn-lt"/>
                          <a:ea typeface="Calibri"/>
                          <a:cs typeface="Times New Roman"/>
                        </a:rPr>
                        <a:t>TM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0.10K-325K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200" baseline="-25000"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=-1.6 at1.4K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Excellent above 1K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No, few cables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7954" name="Picture 5"/>
          <p:cNvPicPr>
            <a:picLocks noChangeAspect="1" noChangeArrowheads="1"/>
          </p:cNvPicPr>
          <p:nvPr/>
        </p:nvPicPr>
        <p:blipFill>
          <a:blip r:embed="rId3"/>
          <a:srcRect l="18901" t="23819" r="49332" b="24922"/>
          <a:stretch>
            <a:fillRect/>
          </a:stretch>
        </p:blipFill>
        <p:spPr bwMode="auto">
          <a:xfrm>
            <a:off x="5715000" y="31242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55" name="Picture 7"/>
          <p:cNvPicPr>
            <a:picLocks noChangeAspect="1" noChangeArrowheads="1"/>
          </p:cNvPicPr>
          <p:nvPr/>
        </p:nvPicPr>
        <p:blipFill>
          <a:blip r:embed="rId4"/>
          <a:srcRect l="22533" t="28249" r="43283" b="31554"/>
          <a:stretch>
            <a:fillRect/>
          </a:stretch>
        </p:blipFill>
        <p:spPr bwMode="auto">
          <a:xfrm>
            <a:off x="5638800" y="5486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56" name="Picture 8"/>
          <p:cNvPicPr>
            <a:picLocks noChangeAspect="1" noChangeArrowheads="1"/>
          </p:cNvPicPr>
          <p:nvPr/>
        </p:nvPicPr>
        <p:blipFill>
          <a:blip r:embed="rId5"/>
          <a:srcRect l="60703" t="28053" r="7581" b="7246"/>
          <a:stretch>
            <a:fillRect/>
          </a:stretch>
        </p:blipFill>
        <p:spPr bwMode="auto">
          <a:xfrm>
            <a:off x="5638800" y="1447800"/>
            <a:ext cx="1044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57" name="TextBox 6"/>
          <p:cNvSpPr txBox="1"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Book Antiqua" pitchFamily="18" charset="0"/>
              </a:rPr>
              <a:t>I. Introduction     II. 2</a:t>
            </a:r>
            <a:r>
              <a:rPr lang="en-US" sz="1400" baseline="30000">
                <a:latin typeface="Book Antiqua" pitchFamily="18" charset="0"/>
              </a:rPr>
              <a:t>nd</a:t>
            </a:r>
            <a:r>
              <a:rPr lang="en-US" sz="1400">
                <a:latin typeface="Book Antiqua" pitchFamily="18" charset="0"/>
              </a:rPr>
              <a:t> sound   III. 1</a:t>
            </a:r>
            <a:r>
              <a:rPr lang="en-US" sz="1400" baseline="30000">
                <a:latin typeface="Book Antiqua" pitchFamily="18" charset="0"/>
              </a:rPr>
              <a:t>st</a:t>
            </a:r>
            <a:r>
              <a:rPr lang="en-US" sz="1400">
                <a:latin typeface="Book Antiqua" pitchFamily="18" charset="0"/>
              </a:rPr>
              <a:t> sound    </a:t>
            </a:r>
            <a:r>
              <a:rPr lang="en-US" sz="1400" b="1">
                <a:latin typeface="Book Antiqua" pitchFamily="18" charset="0"/>
              </a:rPr>
              <a:t> IV. Temp maps    </a:t>
            </a:r>
            <a:r>
              <a:rPr lang="en-US" sz="1400">
                <a:latin typeface="Book Antiqua" pitchFamily="18" charset="0"/>
              </a:rPr>
              <a:t>V. X ray   VI. Bubble formation    VII. Summary </a:t>
            </a:r>
          </a:p>
        </p:txBody>
      </p:sp>
      <p:pic>
        <p:nvPicPr>
          <p:cNvPr id="37958" name="Picture 7"/>
          <p:cNvPicPr>
            <a:picLocks noChangeAspect="1" noChangeArrowheads="1"/>
          </p:cNvPicPr>
          <p:nvPr/>
        </p:nvPicPr>
        <p:blipFill>
          <a:blip r:embed="rId6"/>
          <a:srcRect l="65614" t="30820" r="17097" b="20576"/>
          <a:stretch>
            <a:fillRect/>
          </a:stretch>
        </p:blipFill>
        <p:spPr bwMode="auto">
          <a:xfrm>
            <a:off x="6781800" y="1219200"/>
            <a:ext cx="990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C3133-7E96-4973-A183-07B515D101C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7960" name="Picture 1"/>
          <p:cNvPicPr>
            <a:picLocks noChangeAspect="1" noChangeArrowheads="1"/>
          </p:cNvPicPr>
          <p:nvPr/>
        </p:nvPicPr>
        <p:blipFill>
          <a:blip r:embed="rId7"/>
          <a:srcRect l="57143" t="37334" r="17143" b="7048"/>
          <a:stretch>
            <a:fillRect/>
          </a:stretch>
        </p:blipFill>
        <p:spPr bwMode="auto">
          <a:xfrm>
            <a:off x="6781800" y="3962400"/>
            <a:ext cx="1066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4F6228"/>
                </a:solidFill>
              </a:rPr>
              <a:t>Sensor selection for temperature mappings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7466013" cy="51419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5319"/>
                <a:gridCol w="793864"/>
                <a:gridCol w="845552"/>
                <a:gridCol w="1312463"/>
                <a:gridCol w="695971"/>
                <a:gridCol w="768684"/>
                <a:gridCol w="691816"/>
                <a:gridCol w="922423"/>
              </a:tblGrid>
              <a:tr h="8780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Temperature range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Accuracy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Dimensionless sensitivity </a:t>
                      </a:r>
                      <a:r>
                        <a:rPr lang="en-US" dirty="0" err="1" smtClean="0"/>
                        <a:t>dR</a:t>
                      </a:r>
                      <a:r>
                        <a:rPr lang="en-US" dirty="0" smtClean="0"/>
                        <a:t>/R x T/</a:t>
                      </a:r>
                      <a:r>
                        <a:rPr lang="en-US" dirty="0" err="1" smtClean="0"/>
                        <a:t>dT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r>
                        <a:rPr lang="en-US" baseline="0" dirty="0" smtClean="0"/>
                        <a:t> per unit</a:t>
                      </a:r>
                      <a:endParaRPr lang="en-US" dirty="0"/>
                    </a:p>
                  </a:txBody>
                  <a:tcPr/>
                </a:tc>
              </a:tr>
              <a:tr h="35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Low         High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9072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Silicon diode**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1.4K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325K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±20mK(&lt;10K); 55mK (10K~475K)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USD$ 100~300</a:t>
                      </a:r>
                    </a:p>
                  </a:txBody>
                  <a:tcPr/>
                </a:tc>
              </a:tr>
              <a:tr h="70241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Cernox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±5mK (4,2K)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USD$ 100~300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7024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Germanium resistor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0.1K~1.4K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40K~100K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±5mK (&lt;10K)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-0.93~</a:t>
                      </a:r>
                    </a:p>
                    <a:p>
                      <a:r>
                        <a:rPr lang="en-US" sz="1400" dirty="0" smtClean="0"/>
                        <a:t>-3.9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-0.73~ </a:t>
                      </a:r>
                    </a:p>
                    <a:p>
                      <a:r>
                        <a:rPr lang="en-US" sz="1400" dirty="0" smtClean="0"/>
                        <a:t>-2.6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-0.62~</a:t>
                      </a:r>
                    </a:p>
                    <a:p>
                      <a:r>
                        <a:rPr lang="en-US" sz="1400" dirty="0" smtClean="0"/>
                        <a:t>-2.4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USD$100~300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10243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Ruthenium Oxide (for cryogenic 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±13mK (4.2K)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USD$ 100~300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873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B0B35-F8DD-49F2-96E5-12B3DCF37B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8985" name="TextBox 6"/>
          <p:cNvSpPr txBox="1">
            <a:spLocks noChangeArrowheads="1"/>
          </p:cNvSpPr>
          <p:nvPr/>
        </p:nvSpPr>
        <p:spPr bwMode="auto">
          <a:xfrm>
            <a:off x="152400" y="6581775"/>
            <a:ext cx="3297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Adapted from Lakeshore datasheet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Introduction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53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1. Thermal breakdown due to defects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2. Emission of electrons from high E field absorbs the power of the cavity</a:t>
            </a:r>
          </a:p>
          <a:p>
            <a:pPr eaLnBrk="1" hangingPunct="1"/>
            <a:endParaRPr lang="en-US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838200" y="76200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I. Introduction 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  </a:t>
            </a:r>
            <a:r>
              <a:rPr lang="en-US" sz="1400" dirty="0">
                <a:latin typeface="Book Antiqua" pitchFamily="18" charset="0"/>
              </a:rPr>
              <a:t>II. 2</a:t>
            </a:r>
            <a:r>
              <a:rPr lang="en-US" sz="1400" baseline="30000" dirty="0">
                <a:latin typeface="Book Antiqua" pitchFamily="18" charset="0"/>
              </a:rPr>
              <a:t>nd</a:t>
            </a:r>
            <a:r>
              <a:rPr lang="en-US" sz="1400" dirty="0">
                <a:latin typeface="Book Antiqua" pitchFamily="18" charset="0"/>
              </a:rPr>
              <a:t> sound   </a:t>
            </a:r>
            <a:r>
              <a:rPr lang="en-US" sz="1400" dirty="0">
                <a:latin typeface="Book Antiqua" pitchFamily="18" charset="0"/>
              </a:rPr>
              <a:t>   III. Temp. maps      IV. X ray      V. </a:t>
            </a:r>
            <a:r>
              <a:rPr lang="en-US" sz="1400" dirty="0">
                <a:latin typeface="Book Antiqua" pitchFamily="18" charset="0"/>
              </a:rPr>
              <a:t>Bubble formation    </a:t>
            </a:r>
            <a:r>
              <a:rPr lang="en-US" sz="1400" dirty="0">
                <a:latin typeface="Book Antiqua" pitchFamily="18" charset="0"/>
              </a:rPr>
              <a:t>VI</a:t>
            </a:r>
            <a:r>
              <a:rPr lang="en-US" sz="1400" dirty="0">
                <a:latin typeface="Book Antiqua" pitchFamily="18" charset="0"/>
              </a:rPr>
              <a:t>. Summary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3429000"/>
          <a:ext cx="8001000" cy="266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68690"/>
                <a:gridCol w="1813453"/>
                <a:gridCol w="1551214"/>
                <a:gridCol w="1469571"/>
                <a:gridCol w="898072"/>
              </a:tblGrid>
              <a:tr h="815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r>
                        <a:rPr lang="en-US" baseline="0" dirty="0" smtClean="0"/>
                        <a:t> maps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sound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bubbles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ray</a:t>
                      </a:r>
                      <a:endParaRPr lang="en-US" dirty="0"/>
                    </a:p>
                  </a:txBody>
                  <a:tcPr/>
                </a:tc>
              </a:tr>
              <a:tr h="1165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Thermal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breakdown due to defects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quench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85828">
                <a:tc>
                  <a:txBody>
                    <a:bodyPr/>
                    <a:lstStyle/>
                    <a:p>
                      <a:r>
                        <a:rPr lang="en-US" dirty="0" smtClean="0"/>
                        <a:t>Field emission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6B60C-71CA-461A-8103-5A898C9EA07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52800" y="4572000"/>
            <a:ext cx="91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sym typeface="Wingdings"/>
              </a:rPr>
              <a:t> </a:t>
            </a:r>
            <a:endParaRPr lang="en-US" sz="4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572000"/>
            <a:ext cx="914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sym typeface="Wingdings"/>
              </a:rPr>
              <a:t> </a:t>
            </a:r>
            <a:endParaRPr lang="en-US" sz="4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77000" y="4572000"/>
            <a:ext cx="914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sym typeface="Wingdings"/>
              </a:rPr>
              <a:t> </a:t>
            </a:r>
            <a:endParaRPr lang="en-US" sz="4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52800" y="5638800"/>
            <a:ext cx="914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sym typeface="Wingdings"/>
              </a:rPr>
              <a:t> </a:t>
            </a:r>
            <a:endParaRPr lang="en-US" sz="4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72400" y="5638800"/>
            <a:ext cx="914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sym typeface="Wingdings"/>
              </a:rPr>
              <a:t> </a:t>
            </a:r>
            <a:endParaRPr lang="en-US" sz="4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2</a:t>
            </a:r>
            <a:r>
              <a:rPr lang="en-US" baseline="30000" smtClean="0">
                <a:solidFill>
                  <a:srgbClr val="4F6228"/>
                </a:solidFill>
              </a:rPr>
              <a:t>nd</a:t>
            </a:r>
            <a:r>
              <a:rPr lang="en-US" smtClean="0">
                <a:solidFill>
                  <a:srgbClr val="4F6228"/>
                </a:solidFill>
              </a:rPr>
              <a:t> sound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‘second sound’?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 quantum mechanical phenomenon seen in superfluids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 heat is transferred in a wave-like motion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 heat :_________ || pressure : 1st sound</a:t>
            </a:r>
          </a:p>
          <a:p>
            <a:pPr eaLnBrk="1" hangingPunct="1"/>
            <a:r>
              <a:rPr lang="en-US" smtClean="0"/>
              <a:t>How to generate the second sound?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 Heat source  </a:t>
            </a:r>
            <a:r>
              <a:rPr lang="en-US" b="1" smtClean="0"/>
              <a:t>initiates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 the counterflow of the superfluid (no entropy) and normal component (entropy)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38200" y="76200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Book Antiqua" pitchFamily="18" charset="0"/>
              </a:rPr>
              <a:t>I. Introduction  </a:t>
            </a:r>
            <a:r>
              <a:rPr lang="en-US" sz="1400" dirty="0">
                <a:latin typeface="Book Antiqua" pitchFamily="18" charset="0"/>
              </a:rPr>
              <a:t>  </a:t>
            </a:r>
            <a:r>
              <a:rPr lang="en-US" sz="1400" b="1" dirty="0">
                <a:latin typeface="Book Antiqua" pitchFamily="18" charset="0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II. 2</a:t>
            </a:r>
            <a:r>
              <a:rPr lang="en-US" sz="1400" b="1" baseline="30000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nd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sound  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  </a:t>
            </a:r>
            <a:r>
              <a:rPr lang="en-US" sz="1400" dirty="0">
                <a:latin typeface="Book Antiqua" pitchFamily="18" charset="0"/>
              </a:rPr>
              <a:t>III. Temp. maps      IV. X ray      V. </a:t>
            </a:r>
            <a:r>
              <a:rPr lang="en-US" sz="1400" dirty="0">
                <a:latin typeface="Book Antiqua" pitchFamily="18" charset="0"/>
              </a:rPr>
              <a:t>Bubble formation    </a:t>
            </a:r>
            <a:r>
              <a:rPr lang="en-US" sz="1400" dirty="0">
                <a:latin typeface="Book Antiqua" pitchFamily="18" charset="0"/>
              </a:rPr>
              <a:t>VI</a:t>
            </a:r>
            <a:r>
              <a:rPr lang="en-US" sz="1400" dirty="0">
                <a:latin typeface="Book Antiqua" pitchFamily="18" charset="0"/>
              </a:rPr>
              <a:t>. Summary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4CABD-10DE-4A81-BC0A-73D469BE66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sound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Oscillating superleak transducer</a:t>
            </a:r>
          </a:p>
        </p:txBody>
      </p:sp>
      <p:pic>
        <p:nvPicPr>
          <p:cNvPr id="19458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14655" t="19272" r="44633" b="30148"/>
          <a:stretch>
            <a:fillRect/>
          </a:stretch>
        </p:blipFill>
        <p:spPr>
          <a:xfrm>
            <a:off x="304800" y="1600200"/>
            <a:ext cx="4514850" cy="3505200"/>
          </a:xfr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685800" y="4495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460" name="TextBox 17"/>
          <p:cNvSpPr txBox="1">
            <a:spLocks noChangeArrowheads="1"/>
          </p:cNvSpPr>
          <p:nvPr/>
        </p:nvSpPr>
        <p:spPr bwMode="auto">
          <a:xfrm>
            <a:off x="152400" y="4648200"/>
            <a:ext cx="134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clamp ring </a:t>
            </a:r>
          </a:p>
        </p:txBody>
      </p:sp>
      <p:sp>
        <p:nvSpPr>
          <p:cNvPr id="31" name="Line Callout 2 30"/>
          <p:cNvSpPr/>
          <p:nvPr/>
        </p:nvSpPr>
        <p:spPr>
          <a:xfrm>
            <a:off x="5638800" y="1676400"/>
            <a:ext cx="1295400" cy="838200"/>
          </a:xfrm>
          <a:prstGeom prst="borderCallout2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sp>
        <p:nvSpPr>
          <p:cNvPr id="19462" name="Rectangle 41"/>
          <p:cNvSpPr>
            <a:spLocks noChangeArrowheads="1"/>
          </p:cNvSpPr>
          <p:nvPr/>
        </p:nvSpPr>
        <p:spPr bwMode="auto">
          <a:xfrm>
            <a:off x="4419600" y="16764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Book Antiqua" pitchFamily="18" charset="0"/>
              </a:rPr>
              <a:t>Evaporated gold layer on the end plate (fixed plate)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95400" y="5181600"/>
            <a:ext cx="2913063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Porous filter membrane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(flexible)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3200400" y="2286000"/>
            <a:ext cx="1371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4648200" y="2362200"/>
            <a:ext cx="2224088" cy="1981200"/>
            <a:chOff x="4648200" y="2362200"/>
            <a:chExt cx="2224088" cy="1981200"/>
          </a:xfrm>
        </p:grpSpPr>
        <p:grpSp>
          <p:nvGrpSpPr>
            <p:cNvPr id="19509" name="Group 113"/>
            <p:cNvGrpSpPr>
              <a:grpSpLocks/>
            </p:cNvGrpSpPr>
            <p:nvPr/>
          </p:nvGrpSpPr>
          <p:grpSpPr bwMode="auto">
            <a:xfrm>
              <a:off x="5486400" y="2362200"/>
              <a:ext cx="457200" cy="369888"/>
              <a:chOff x="5486400" y="2362200"/>
              <a:chExt cx="461865" cy="369332"/>
            </a:xfrm>
          </p:grpSpPr>
          <p:cxnSp>
            <p:nvCxnSpPr>
              <p:cNvPr id="112" name="Straight Arrow Connector 111"/>
              <p:cNvCxnSpPr>
                <a:endCxn id="69" idx="2"/>
              </p:cNvCxnSpPr>
              <p:nvPr/>
            </p:nvCxnSpPr>
            <p:spPr>
              <a:xfrm>
                <a:off x="5486400" y="2438285"/>
                <a:ext cx="461865" cy="475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530" name="TextBox 112"/>
              <p:cNvSpPr txBox="1">
                <a:spLocks noChangeArrowheads="1"/>
              </p:cNvSpPr>
              <p:nvPr/>
            </p:nvSpPr>
            <p:spPr bwMode="auto">
              <a:xfrm>
                <a:off x="5486400" y="2362200"/>
                <a:ext cx="3086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Book Antiqua" pitchFamily="18" charset="0"/>
                  </a:rPr>
                  <a:t>d</a:t>
                </a:r>
              </a:p>
            </p:txBody>
          </p:sp>
        </p:grpSp>
        <p:grpSp>
          <p:nvGrpSpPr>
            <p:cNvPr id="19510" name="Group 158"/>
            <p:cNvGrpSpPr>
              <a:grpSpLocks/>
            </p:cNvGrpSpPr>
            <p:nvPr/>
          </p:nvGrpSpPr>
          <p:grpSpPr bwMode="auto">
            <a:xfrm>
              <a:off x="4648200" y="2438400"/>
              <a:ext cx="2224088" cy="1905000"/>
              <a:chOff x="4648200" y="2438400"/>
              <a:chExt cx="2224318" cy="190500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rot="5400000">
                <a:off x="4511759" y="3390900"/>
                <a:ext cx="190500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648200" y="3390900"/>
                <a:ext cx="816059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Arc 68"/>
              <p:cNvSpPr/>
              <p:nvPr/>
            </p:nvSpPr>
            <p:spPr>
              <a:xfrm rot="10800000">
                <a:off x="5791318" y="2438400"/>
                <a:ext cx="349286" cy="1905000"/>
              </a:xfrm>
              <a:prstGeom prst="arc">
                <a:avLst>
                  <a:gd name="adj1" fmla="val 16200000"/>
                  <a:gd name="adj2" fmla="val 5335621"/>
                </a:avLst>
              </a:prstGeom>
              <a:ln>
                <a:prstDash val="lg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rot="10800000">
                <a:off x="5813545" y="3390900"/>
                <a:ext cx="816059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10800000">
                <a:off x="5943734" y="3200400"/>
                <a:ext cx="53345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10800000">
                <a:off x="5943734" y="3581400"/>
                <a:ext cx="53345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17" name="TextBox 78"/>
              <p:cNvSpPr txBox="1">
                <a:spLocks noChangeArrowheads="1"/>
              </p:cNvSpPr>
              <p:nvPr/>
            </p:nvSpPr>
            <p:spPr bwMode="auto">
              <a:xfrm>
                <a:off x="6553200" y="3048000"/>
                <a:ext cx="2824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  <a:latin typeface="Book Antiqua" pitchFamily="18" charset="0"/>
                  </a:rPr>
                  <a:t>s</a:t>
                </a:r>
              </a:p>
            </p:txBody>
          </p:sp>
          <p:sp>
            <p:nvSpPr>
              <p:cNvPr id="19518" name="TextBox 79"/>
              <p:cNvSpPr txBox="1">
                <a:spLocks noChangeArrowheads="1"/>
              </p:cNvSpPr>
              <p:nvPr/>
            </p:nvSpPr>
            <p:spPr bwMode="auto">
              <a:xfrm>
                <a:off x="6553200" y="3429000"/>
                <a:ext cx="2824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  <a:latin typeface="Book Antiqua" pitchFamily="18" charset="0"/>
                  </a:rPr>
                  <a:t>s</a:t>
                </a:r>
              </a:p>
            </p:txBody>
          </p:sp>
          <p:grpSp>
            <p:nvGrpSpPr>
              <p:cNvPr id="19519" name="Group 90"/>
              <p:cNvGrpSpPr>
                <a:grpSpLocks/>
              </p:cNvGrpSpPr>
              <p:nvPr/>
            </p:nvGrpSpPr>
            <p:grpSpPr bwMode="auto">
              <a:xfrm>
                <a:off x="5943600" y="2819400"/>
                <a:ext cx="928918" cy="369332"/>
                <a:chOff x="5867400" y="3200400"/>
                <a:chExt cx="928918" cy="369332"/>
              </a:xfrm>
            </p:grpSpPr>
            <p:sp>
              <p:nvSpPr>
                <p:cNvPr id="74" name="Left Arrow 73"/>
                <p:cNvSpPr/>
                <p:nvPr/>
              </p:nvSpPr>
              <p:spPr>
                <a:xfrm>
                  <a:off x="5867534" y="3352800"/>
                  <a:ext cx="609663" cy="76200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528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6477000" y="3200400"/>
                  <a:ext cx="31931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002060"/>
                      </a:solidFill>
                      <a:latin typeface="Book Antiqua" pitchFamily="18" charset="0"/>
                    </a:rPr>
                    <a:t>n</a:t>
                  </a:r>
                </a:p>
              </p:txBody>
            </p:sp>
          </p:grpSp>
          <p:cxnSp>
            <p:nvCxnSpPr>
              <p:cNvPr id="85" name="Straight Arrow Connector 84"/>
              <p:cNvCxnSpPr/>
              <p:nvPr/>
            </p:nvCxnSpPr>
            <p:spPr>
              <a:xfrm rot="10800000">
                <a:off x="6096150" y="2819400"/>
                <a:ext cx="53345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rot="10800000">
                <a:off x="6096150" y="4038600"/>
                <a:ext cx="53345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22" name="Group 95"/>
              <p:cNvGrpSpPr>
                <a:grpSpLocks/>
              </p:cNvGrpSpPr>
              <p:nvPr/>
            </p:nvGrpSpPr>
            <p:grpSpPr bwMode="auto">
              <a:xfrm>
                <a:off x="5943600" y="3657600"/>
                <a:ext cx="928918" cy="369332"/>
                <a:chOff x="5867400" y="4038600"/>
                <a:chExt cx="928918" cy="369332"/>
              </a:xfrm>
            </p:grpSpPr>
            <p:sp>
              <p:nvSpPr>
                <p:cNvPr id="97" name="Left Arrow 96"/>
                <p:cNvSpPr/>
                <p:nvPr/>
              </p:nvSpPr>
              <p:spPr>
                <a:xfrm>
                  <a:off x="5867534" y="4114800"/>
                  <a:ext cx="609663" cy="76200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526" name="TextBox 97"/>
                <p:cNvSpPr txBox="1">
                  <a:spLocks noChangeArrowheads="1"/>
                </p:cNvSpPr>
                <p:nvPr/>
              </p:nvSpPr>
              <p:spPr bwMode="auto">
                <a:xfrm>
                  <a:off x="6477000" y="4038600"/>
                  <a:ext cx="31931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chemeClr val="tx2"/>
                      </a:solidFill>
                      <a:latin typeface="Book Antiqua" pitchFamily="18" charset="0"/>
                    </a:rPr>
                    <a:t>n</a:t>
                  </a:r>
                </a:p>
              </p:txBody>
            </p:sp>
          </p:grpSp>
          <p:sp>
            <p:nvSpPr>
              <p:cNvPr id="149" name="Left Arrow 148"/>
              <p:cNvSpPr/>
              <p:nvPr/>
            </p:nvSpPr>
            <p:spPr>
              <a:xfrm>
                <a:off x="6248565" y="4191000"/>
                <a:ext cx="609663" cy="76200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Left Arrow 149"/>
              <p:cNvSpPr/>
              <p:nvPr/>
            </p:nvSpPr>
            <p:spPr>
              <a:xfrm>
                <a:off x="6248565" y="2590800"/>
                <a:ext cx="609663" cy="76200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8205" name="Group 159"/>
          <p:cNvGrpSpPr>
            <a:grpSpLocks/>
          </p:cNvGrpSpPr>
          <p:nvPr/>
        </p:nvGrpSpPr>
        <p:grpSpPr bwMode="auto">
          <a:xfrm>
            <a:off x="4800600" y="4572000"/>
            <a:ext cx="1995488" cy="1905000"/>
            <a:chOff x="4800600" y="4800600"/>
            <a:chExt cx="1995718" cy="1905000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4800600" y="5791200"/>
              <a:ext cx="68587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11751" y="5753100"/>
              <a:ext cx="1905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7" name="Arc 116"/>
            <p:cNvSpPr/>
            <p:nvPr/>
          </p:nvSpPr>
          <p:spPr>
            <a:xfrm rot="10800000">
              <a:off x="5791314" y="4800600"/>
              <a:ext cx="349290" cy="1905000"/>
            </a:xfrm>
            <a:prstGeom prst="arc">
              <a:avLst>
                <a:gd name="adj1" fmla="val 16200000"/>
                <a:gd name="adj2" fmla="val 5335621"/>
              </a:avLst>
            </a:prstGeom>
            <a:ln>
              <a:prstDash val="lg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5791314" y="5791200"/>
              <a:ext cx="8382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9497" name="Group 91"/>
            <p:cNvGrpSpPr>
              <a:grpSpLocks/>
            </p:cNvGrpSpPr>
            <p:nvPr/>
          </p:nvGrpSpPr>
          <p:grpSpPr bwMode="auto">
            <a:xfrm>
              <a:off x="5867400" y="5943600"/>
              <a:ext cx="928918" cy="369332"/>
              <a:chOff x="5867400" y="4038600"/>
              <a:chExt cx="928918" cy="369332"/>
            </a:xfrm>
          </p:grpSpPr>
          <p:sp>
            <p:nvSpPr>
              <p:cNvPr id="127" name="Left Arrow 126"/>
              <p:cNvSpPr/>
              <p:nvPr/>
            </p:nvSpPr>
            <p:spPr>
              <a:xfrm rot="10800000">
                <a:off x="5867523" y="4114800"/>
                <a:ext cx="609670" cy="76200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08" name="TextBox 127"/>
              <p:cNvSpPr txBox="1">
                <a:spLocks noChangeArrowheads="1"/>
              </p:cNvSpPr>
              <p:nvPr/>
            </p:nvSpPr>
            <p:spPr bwMode="auto">
              <a:xfrm>
                <a:off x="6477000" y="4038600"/>
                <a:ext cx="3193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2"/>
                    </a:solidFill>
                    <a:latin typeface="Book Antiqua" pitchFamily="18" charset="0"/>
                  </a:rPr>
                  <a:t>n</a:t>
                </a:r>
              </a:p>
            </p:txBody>
          </p:sp>
        </p:grpSp>
        <p:cxnSp>
          <p:nvCxnSpPr>
            <p:cNvPr id="120" name="Straight Arrow Connector 119"/>
            <p:cNvCxnSpPr/>
            <p:nvPr/>
          </p:nvCxnSpPr>
          <p:spPr>
            <a:xfrm rot="10800000">
              <a:off x="5715105" y="5181600"/>
              <a:ext cx="53346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10800000">
              <a:off x="5486479" y="5638800"/>
              <a:ext cx="53346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00" name="Group 92"/>
            <p:cNvGrpSpPr>
              <a:grpSpLocks/>
            </p:cNvGrpSpPr>
            <p:nvPr/>
          </p:nvGrpSpPr>
          <p:grpSpPr bwMode="auto">
            <a:xfrm>
              <a:off x="5867400" y="5334000"/>
              <a:ext cx="928918" cy="369332"/>
              <a:chOff x="5867400" y="4038600"/>
              <a:chExt cx="928918" cy="369332"/>
            </a:xfrm>
          </p:grpSpPr>
          <p:sp>
            <p:nvSpPr>
              <p:cNvPr id="125" name="Left Arrow 124"/>
              <p:cNvSpPr/>
              <p:nvPr/>
            </p:nvSpPr>
            <p:spPr>
              <a:xfrm rot="10800000">
                <a:off x="5867523" y="4114800"/>
                <a:ext cx="609670" cy="76200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06" name="TextBox 125"/>
              <p:cNvSpPr txBox="1">
                <a:spLocks noChangeArrowheads="1"/>
              </p:cNvSpPr>
              <p:nvPr/>
            </p:nvSpPr>
            <p:spPr bwMode="auto">
              <a:xfrm>
                <a:off x="6477000" y="4038600"/>
                <a:ext cx="3193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2"/>
                    </a:solidFill>
                    <a:latin typeface="Book Antiqua" pitchFamily="18" charset="0"/>
                  </a:rPr>
                  <a:t>n</a:t>
                </a:r>
              </a:p>
            </p:txBody>
          </p:sp>
        </p:grpSp>
        <p:cxnSp>
          <p:nvCxnSpPr>
            <p:cNvPr id="129" name="Straight Arrow Connector 128"/>
            <p:cNvCxnSpPr/>
            <p:nvPr/>
          </p:nvCxnSpPr>
          <p:spPr>
            <a:xfrm rot="10800000">
              <a:off x="5486479" y="6019800"/>
              <a:ext cx="53346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rot="10800000">
              <a:off x="5715105" y="6400800"/>
              <a:ext cx="53346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154"/>
            <p:cNvSpPr/>
            <p:nvPr/>
          </p:nvSpPr>
          <p:spPr>
            <a:xfrm>
              <a:off x="5943732" y="5029200"/>
              <a:ext cx="609670" cy="76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6" name="Left Arrow 155"/>
            <p:cNvSpPr/>
            <p:nvPr/>
          </p:nvSpPr>
          <p:spPr>
            <a:xfrm>
              <a:off x="5943732" y="6477000"/>
              <a:ext cx="609670" cy="76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64" name="Straight Arrow Connector 163"/>
          <p:cNvCxnSpPr>
            <a:endCxn id="44" idx="0"/>
          </p:cNvCxnSpPr>
          <p:nvPr/>
        </p:nvCxnSpPr>
        <p:spPr>
          <a:xfrm rot="5400000">
            <a:off x="2709863" y="4843462"/>
            <a:ext cx="381000" cy="295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6729D-B84B-46FB-8FE1-5594BF9923D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6919913" y="3505200"/>
            <a:ext cx="2224087" cy="2362200"/>
            <a:chOff x="6919912" y="3505200"/>
            <a:chExt cx="2224088" cy="2362200"/>
          </a:xfrm>
        </p:grpSpPr>
        <p:grpSp>
          <p:nvGrpSpPr>
            <p:cNvPr id="19471" name="Group 161"/>
            <p:cNvGrpSpPr>
              <a:grpSpLocks/>
            </p:cNvGrpSpPr>
            <p:nvPr/>
          </p:nvGrpSpPr>
          <p:grpSpPr bwMode="auto">
            <a:xfrm>
              <a:off x="6919912" y="3962400"/>
              <a:ext cx="2224088" cy="1905000"/>
              <a:chOff x="6858000" y="3962400"/>
              <a:chExt cx="2224318" cy="1905000"/>
            </a:xfrm>
          </p:grpSpPr>
          <p:grpSp>
            <p:nvGrpSpPr>
              <p:cNvPr id="19475" name="Group 160"/>
              <p:cNvGrpSpPr>
                <a:grpSpLocks/>
              </p:cNvGrpSpPr>
              <p:nvPr/>
            </p:nvGrpSpPr>
            <p:grpSpPr bwMode="auto">
              <a:xfrm>
                <a:off x="7467600" y="3962400"/>
                <a:ext cx="1614718" cy="1905000"/>
                <a:chOff x="7467600" y="3962400"/>
                <a:chExt cx="1614718" cy="1905000"/>
              </a:xfrm>
            </p:grpSpPr>
            <p:grpSp>
              <p:nvGrpSpPr>
                <p:cNvPr id="19477" name="Group 108"/>
                <p:cNvGrpSpPr>
                  <a:grpSpLocks/>
                </p:cNvGrpSpPr>
                <p:nvPr/>
              </p:nvGrpSpPr>
              <p:grpSpPr bwMode="auto">
                <a:xfrm>
                  <a:off x="7620000" y="3962400"/>
                  <a:ext cx="1462318" cy="1905000"/>
                  <a:chOff x="5562600" y="4800600"/>
                  <a:chExt cx="1462318" cy="1905000"/>
                </a:xfrm>
              </p:grpSpPr>
              <p:sp>
                <p:nvSpPr>
                  <p:cNvPr id="36" name="Arc 35"/>
                  <p:cNvSpPr/>
                  <p:nvPr/>
                </p:nvSpPr>
                <p:spPr>
                  <a:xfrm rot="10800000">
                    <a:off x="6019927" y="4800600"/>
                    <a:ext cx="349286" cy="1905000"/>
                  </a:xfrm>
                  <a:prstGeom prst="arc">
                    <a:avLst>
                      <a:gd name="adj1" fmla="val 16200000"/>
                      <a:gd name="adj2" fmla="val 5335621"/>
                    </a:avLst>
                  </a:prstGeom>
                  <a:ln>
                    <a:prstDash val="lgDash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6019927" y="5791200"/>
                    <a:ext cx="838287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483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6248400" y="5943600"/>
                    <a:ext cx="776518" cy="369332"/>
                    <a:chOff x="6019800" y="4038600"/>
                    <a:chExt cx="776518" cy="369332"/>
                  </a:xfrm>
                </p:grpSpPr>
                <p:sp>
                  <p:nvSpPr>
                    <p:cNvPr id="75" name="Left Arrow 74"/>
                    <p:cNvSpPr/>
                    <p:nvPr/>
                  </p:nvSpPr>
                  <p:spPr>
                    <a:xfrm rot="10800000">
                      <a:off x="6019950" y="4114800"/>
                      <a:ext cx="609664" cy="76200"/>
                    </a:xfrm>
                    <a:prstGeom prst="lef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9492" name="TextBox 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77000" y="4038600"/>
                      <a:ext cx="31931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  <a:latin typeface="Book Antiqua" pitchFamily="18" charset="0"/>
                        </a:rPr>
                        <a:t>n</a:t>
                      </a:r>
                    </a:p>
                  </p:txBody>
                </p:sp>
              </p:grpSp>
              <p:cxnSp>
                <p:nvCxnSpPr>
                  <p:cNvPr id="83" name="Straight Arrow Connector 82"/>
                  <p:cNvCxnSpPr/>
                  <p:nvPr/>
                </p:nvCxnSpPr>
                <p:spPr>
                  <a:xfrm rot="10800000">
                    <a:off x="5715095" y="5181600"/>
                    <a:ext cx="533455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83"/>
                  <p:cNvCxnSpPr/>
                  <p:nvPr/>
                </p:nvCxnSpPr>
                <p:spPr>
                  <a:xfrm rot="10800000">
                    <a:off x="5791303" y="6400800"/>
                    <a:ext cx="533455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Arrow Connector 86"/>
                  <p:cNvCxnSpPr/>
                  <p:nvPr/>
                </p:nvCxnSpPr>
                <p:spPr>
                  <a:xfrm flipV="1">
                    <a:off x="5562679" y="6019800"/>
                    <a:ext cx="38104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Arrow Connector 89"/>
                  <p:cNvCxnSpPr/>
                  <p:nvPr/>
                </p:nvCxnSpPr>
                <p:spPr>
                  <a:xfrm flipV="1">
                    <a:off x="5562679" y="5410200"/>
                    <a:ext cx="38104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488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6248400" y="5334000"/>
                    <a:ext cx="776518" cy="369332"/>
                    <a:chOff x="6019800" y="4038600"/>
                    <a:chExt cx="776518" cy="369332"/>
                  </a:xfrm>
                </p:grpSpPr>
                <p:sp>
                  <p:nvSpPr>
                    <p:cNvPr id="94" name="Left Arrow 93"/>
                    <p:cNvSpPr/>
                    <p:nvPr/>
                  </p:nvSpPr>
                  <p:spPr>
                    <a:xfrm rot="10800000">
                      <a:off x="6019950" y="4114800"/>
                      <a:ext cx="609664" cy="76200"/>
                    </a:xfrm>
                    <a:prstGeom prst="lef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9490" name="TextBox 9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77000" y="4038600"/>
                      <a:ext cx="31931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  <a:latin typeface="Book Antiqua" pitchFamily="18" charset="0"/>
                        </a:rPr>
                        <a:t>n</a:t>
                      </a:r>
                    </a:p>
                  </p:txBody>
                </p:sp>
              </p:grpSp>
            </p:grpSp>
            <p:sp>
              <p:nvSpPr>
                <p:cNvPr id="151" name="Left Arrow 150"/>
                <p:cNvSpPr/>
                <p:nvPr/>
              </p:nvSpPr>
              <p:spPr>
                <a:xfrm rot="10800000">
                  <a:off x="8229742" y="4191000"/>
                  <a:ext cx="609663" cy="76200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2" name="Left Arrow 151"/>
                <p:cNvSpPr/>
                <p:nvPr/>
              </p:nvSpPr>
              <p:spPr>
                <a:xfrm rot="10800000">
                  <a:off x="8229742" y="5562600"/>
                  <a:ext cx="609663" cy="76200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153" name="Straight Connector 152"/>
                <p:cNvCxnSpPr/>
                <p:nvPr/>
              </p:nvCxnSpPr>
              <p:spPr>
                <a:xfrm rot="5400000">
                  <a:off x="6515163" y="4914900"/>
                  <a:ext cx="1905000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4" name="Straight Connector 153"/>
              <p:cNvCxnSpPr/>
              <p:nvPr/>
            </p:nvCxnSpPr>
            <p:spPr>
              <a:xfrm rot="10800000">
                <a:off x="6858000" y="4953000"/>
                <a:ext cx="58743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72" name="Group 87"/>
            <p:cNvGrpSpPr>
              <a:grpSpLocks/>
            </p:cNvGrpSpPr>
            <p:nvPr/>
          </p:nvGrpSpPr>
          <p:grpSpPr bwMode="auto">
            <a:xfrm>
              <a:off x="7467600" y="3505200"/>
              <a:ext cx="838200" cy="369332"/>
              <a:chOff x="7467600" y="3505200"/>
              <a:chExt cx="838200" cy="369332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>
                <a:off x="7467599" y="3810000"/>
                <a:ext cx="8382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7696199" y="3505200"/>
                <a:ext cx="3905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latin typeface="+mn-lt"/>
                  </a:rPr>
                  <a:t>d’</a:t>
                </a: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89" name="TextBox 3"/>
          <p:cNvSpPr txBox="1">
            <a:spLocks noChangeArrowheads="1"/>
          </p:cNvSpPr>
          <p:nvPr/>
        </p:nvSpPr>
        <p:spPr bwMode="auto">
          <a:xfrm>
            <a:off x="838200" y="76200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Book Antiqua" pitchFamily="18" charset="0"/>
              </a:rPr>
              <a:t>I. Introduction  </a:t>
            </a:r>
            <a:r>
              <a:rPr lang="en-US" sz="1400" dirty="0">
                <a:latin typeface="Book Antiqua" pitchFamily="18" charset="0"/>
              </a:rPr>
              <a:t>  </a:t>
            </a:r>
            <a:r>
              <a:rPr lang="en-US" sz="1400" b="1" dirty="0">
                <a:latin typeface="Book Antiqua" pitchFamily="18" charset="0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II. 2</a:t>
            </a:r>
            <a:r>
              <a:rPr lang="en-US" sz="1400" b="1" baseline="30000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nd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sound  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  </a:t>
            </a:r>
            <a:r>
              <a:rPr lang="en-US" sz="1400" dirty="0">
                <a:latin typeface="Book Antiqua" pitchFamily="18" charset="0"/>
              </a:rPr>
              <a:t>III. Temp. maps      IV. X ray      V. </a:t>
            </a:r>
            <a:r>
              <a:rPr lang="en-US" sz="1400" dirty="0">
                <a:latin typeface="Book Antiqua" pitchFamily="18" charset="0"/>
              </a:rPr>
              <a:t>Bubble formation    </a:t>
            </a:r>
            <a:r>
              <a:rPr lang="en-US" sz="1400" dirty="0">
                <a:latin typeface="Book Antiqua" pitchFamily="18" charset="0"/>
              </a:rPr>
              <a:t>VI</a:t>
            </a:r>
            <a:r>
              <a:rPr lang="en-US" sz="1400" dirty="0">
                <a:latin typeface="Book Antiqua" pitchFamily="18" charset="0"/>
              </a:rPr>
              <a:t>. Summary </a:t>
            </a: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OST to track the quench spot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10687"/>
          <a:stretch>
            <a:fillRect/>
          </a:stretch>
        </p:blipFill>
        <p:spPr>
          <a:xfrm>
            <a:off x="838200" y="1828800"/>
            <a:ext cx="1295400" cy="4525963"/>
          </a:xfrm>
        </p:spPr>
      </p:pic>
      <p:sp>
        <p:nvSpPr>
          <p:cNvPr id="5" name="Oval 4"/>
          <p:cNvSpPr/>
          <p:nvPr/>
        </p:nvSpPr>
        <p:spPr>
          <a:xfrm>
            <a:off x="1905000" y="4495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14600" y="3581400"/>
            <a:ext cx="6096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5334000"/>
            <a:ext cx="6096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2514600"/>
            <a:ext cx="6096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87" name="Group 39"/>
          <p:cNvGrpSpPr>
            <a:grpSpLocks/>
          </p:cNvGrpSpPr>
          <p:nvPr/>
        </p:nvGrpSpPr>
        <p:grpSpPr bwMode="auto">
          <a:xfrm>
            <a:off x="228600" y="1828800"/>
            <a:ext cx="685800" cy="609600"/>
            <a:chOff x="4724400" y="2209800"/>
            <a:chExt cx="2362200" cy="30480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724400" y="3582990"/>
              <a:ext cx="2362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953000" y="2887133"/>
              <a:ext cx="1905000" cy="13123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343225" y="3733800"/>
              <a:ext cx="3048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>
            <a:off x="762000" y="3276600"/>
            <a:ext cx="2590800" cy="251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95400" y="3810000"/>
            <a:ext cx="1447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0" y="2514600"/>
            <a:ext cx="41148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Arrow Connector 29"/>
          <p:cNvCxnSpPr>
            <a:stCxn id="5" idx="7"/>
            <a:endCxn id="6" idx="4"/>
          </p:cNvCxnSpPr>
          <p:nvPr/>
        </p:nvCxnSpPr>
        <p:spPr>
          <a:xfrm rot="5400000" flipH="1" flipV="1">
            <a:off x="2035175" y="3733800"/>
            <a:ext cx="784225" cy="78422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0"/>
          </p:cNvCxnSpPr>
          <p:nvPr/>
        </p:nvCxnSpPr>
        <p:spPr>
          <a:xfrm rot="5400000" flipH="1" flipV="1">
            <a:off x="1181100" y="3314700"/>
            <a:ext cx="1981200" cy="381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4"/>
            <a:endCxn id="7" idx="0"/>
          </p:cNvCxnSpPr>
          <p:nvPr/>
        </p:nvCxnSpPr>
        <p:spPr>
          <a:xfrm rot="5400000">
            <a:off x="1409700" y="4762500"/>
            <a:ext cx="685800" cy="4572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4" name="TextBox 42"/>
          <p:cNvSpPr txBox="1">
            <a:spLocks noChangeArrowheads="1"/>
          </p:cNvSpPr>
          <p:nvPr/>
        </p:nvSpPr>
        <p:spPr bwMode="auto">
          <a:xfrm>
            <a:off x="2514600" y="2209800"/>
            <a:ext cx="84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OST 1</a:t>
            </a:r>
          </a:p>
        </p:txBody>
      </p:sp>
      <p:sp>
        <p:nvSpPr>
          <p:cNvPr id="20495" name="TextBox 43"/>
          <p:cNvSpPr txBox="1">
            <a:spLocks noChangeArrowheads="1"/>
          </p:cNvSpPr>
          <p:nvPr/>
        </p:nvSpPr>
        <p:spPr bwMode="auto">
          <a:xfrm>
            <a:off x="2743200" y="3124200"/>
            <a:ext cx="84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OST 2</a:t>
            </a:r>
          </a:p>
        </p:txBody>
      </p:sp>
      <p:sp>
        <p:nvSpPr>
          <p:cNvPr id="20496" name="TextBox 44"/>
          <p:cNvSpPr txBox="1">
            <a:spLocks noChangeArrowheads="1"/>
          </p:cNvSpPr>
          <p:nvPr/>
        </p:nvSpPr>
        <p:spPr bwMode="auto">
          <a:xfrm>
            <a:off x="2057400" y="5257800"/>
            <a:ext cx="84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OST 3</a:t>
            </a:r>
          </a:p>
        </p:txBody>
      </p:sp>
      <p:sp>
        <p:nvSpPr>
          <p:cNvPr id="20497" name="TextBox 48"/>
          <p:cNvSpPr txBox="1">
            <a:spLocks noChangeArrowheads="1"/>
          </p:cNvSpPr>
          <p:nvPr/>
        </p:nvSpPr>
        <p:spPr bwMode="auto">
          <a:xfrm>
            <a:off x="3886200" y="59436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Distance= velocity * travel time  </a:t>
            </a:r>
          </a:p>
          <a:p>
            <a:r>
              <a:rPr lang="en-US"/>
              <a:t>   = 20 m/s * t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56389-7DAB-42D0-845C-4D0450488F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1" name="TextBox 3"/>
          <p:cNvSpPr txBox="1">
            <a:spLocks noChangeArrowheads="1"/>
          </p:cNvSpPr>
          <p:nvPr/>
        </p:nvSpPr>
        <p:spPr bwMode="auto">
          <a:xfrm>
            <a:off x="838200" y="76200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Book Antiqua" pitchFamily="18" charset="0"/>
              </a:rPr>
              <a:t>I. Introduction  </a:t>
            </a:r>
            <a:r>
              <a:rPr lang="en-US" sz="1400" dirty="0">
                <a:latin typeface="Book Antiqua" pitchFamily="18" charset="0"/>
              </a:rPr>
              <a:t>  </a:t>
            </a:r>
            <a:r>
              <a:rPr lang="en-US" sz="1400" b="1" dirty="0">
                <a:latin typeface="Book Antiqua" pitchFamily="18" charset="0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II. 2</a:t>
            </a:r>
            <a:r>
              <a:rPr lang="en-US" sz="1400" b="1" baseline="30000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nd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sound  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  </a:t>
            </a:r>
            <a:r>
              <a:rPr lang="en-US" sz="1400" dirty="0">
                <a:latin typeface="Book Antiqua" pitchFamily="18" charset="0"/>
              </a:rPr>
              <a:t>III. Temp. maps      IV. X ray      V. </a:t>
            </a:r>
            <a:r>
              <a:rPr lang="en-US" sz="1400" dirty="0">
                <a:latin typeface="Book Antiqua" pitchFamily="18" charset="0"/>
              </a:rPr>
              <a:t>Bubble formation    </a:t>
            </a:r>
            <a:r>
              <a:rPr lang="en-US" sz="1400" dirty="0">
                <a:latin typeface="Book Antiqua" pitchFamily="18" charset="0"/>
              </a:rPr>
              <a:t>VI</a:t>
            </a:r>
            <a:r>
              <a:rPr lang="en-US" sz="1400" dirty="0">
                <a:latin typeface="Book Antiqua" pitchFamily="18" charset="0"/>
              </a:rPr>
              <a:t>. Summary </a:t>
            </a:r>
          </a:p>
        </p:txBody>
      </p:sp>
      <p:pic>
        <p:nvPicPr>
          <p:cNvPr id="20500" name="Picture 2"/>
          <p:cNvPicPr>
            <a:picLocks noChangeAspect="1" noChangeArrowheads="1"/>
          </p:cNvPicPr>
          <p:nvPr/>
        </p:nvPicPr>
        <p:blipFill>
          <a:blip r:embed="rId4"/>
          <a:srcRect l="48570" t="39619" r="19524" b="17714"/>
          <a:stretch>
            <a:fillRect/>
          </a:stretch>
        </p:blipFill>
        <p:spPr bwMode="auto">
          <a:xfrm>
            <a:off x="4494213" y="1600200"/>
            <a:ext cx="46497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TextBox 28"/>
          <p:cNvSpPr txBox="1">
            <a:spLocks noChangeArrowheads="1"/>
          </p:cNvSpPr>
          <p:nvPr/>
        </p:nvSpPr>
        <p:spPr bwMode="auto">
          <a:xfrm>
            <a:off x="6019800" y="5562600"/>
            <a:ext cx="32908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Book Antiqua" pitchFamily="18" charset="0"/>
              </a:rPr>
              <a:t>Source: Fairbank, Phys. rev. vol. 71, nr. 9, 1947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CIMG22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371600"/>
            <a:ext cx="388302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4F6228"/>
                </a:solidFill>
              </a:rPr>
              <a:t>2</a:t>
            </a:r>
            <a:r>
              <a:rPr lang="en-US" sz="3600" baseline="30000" smtClean="0">
                <a:solidFill>
                  <a:srgbClr val="4F6228"/>
                </a:solidFill>
              </a:rPr>
              <a:t>nd</a:t>
            </a:r>
            <a:r>
              <a:rPr lang="en-US" sz="3600" smtClean="0">
                <a:solidFill>
                  <a:srgbClr val="4F6228"/>
                </a:solidFill>
              </a:rPr>
              <a:t> sound setup @ Cryolab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983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grpSp>
        <p:nvGrpSpPr>
          <p:cNvPr id="21508" name="Group 10"/>
          <p:cNvGrpSpPr>
            <a:grpSpLocks/>
          </p:cNvGrpSpPr>
          <p:nvPr/>
        </p:nvGrpSpPr>
        <p:grpSpPr bwMode="auto">
          <a:xfrm>
            <a:off x="228600" y="1371600"/>
            <a:ext cx="3860800" cy="2895600"/>
            <a:chOff x="152400" y="1447800"/>
            <a:chExt cx="3860800" cy="2895600"/>
          </a:xfrm>
        </p:grpSpPr>
        <p:pic>
          <p:nvPicPr>
            <p:cNvPr id="21524" name="Picture 3" descr="CIMG2213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1447800"/>
              <a:ext cx="38608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2514600" y="2895600"/>
              <a:ext cx="5334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447800" y="2819400"/>
              <a:ext cx="381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1905000"/>
              <a:ext cx="457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62200" y="2590800"/>
              <a:ext cx="990600" cy="30480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3" name="Straight Arrow Connector 12"/>
          <p:cNvCxnSpPr>
            <a:stCxn id="8" idx="4"/>
            <a:endCxn id="21510" idx="0"/>
          </p:cNvCxnSpPr>
          <p:nvPr/>
        </p:nvCxnSpPr>
        <p:spPr>
          <a:xfrm rot="5400000">
            <a:off x="641350" y="3422650"/>
            <a:ext cx="1371600" cy="774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3"/>
          <p:cNvSpPr txBox="1">
            <a:spLocks noChangeArrowheads="1"/>
          </p:cNvSpPr>
          <p:nvPr/>
        </p:nvSpPr>
        <p:spPr bwMode="auto">
          <a:xfrm>
            <a:off x="0" y="4495800"/>
            <a:ext cx="187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   Metal film, 2W</a:t>
            </a:r>
          </a:p>
        </p:txBody>
      </p:sp>
      <p:sp>
        <p:nvSpPr>
          <p:cNvPr id="21511" name="TextBox 14"/>
          <p:cNvSpPr txBox="1">
            <a:spLocks noChangeArrowheads="1"/>
          </p:cNvSpPr>
          <p:nvPr/>
        </p:nvSpPr>
        <p:spPr bwMode="auto">
          <a:xfrm>
            <a:off x="609600" y="4953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Wirewound, 3W</a:t>
            </a:r>
          </a:p>
        </p:txBody>
      </p:sp>
      <p:sp>
        <p:nvSpPr>
          <p:cNvPr id="21512" name="TextBox 15"/>
          <p:cNvSpPr txBox="1">
            <a:spLocks noChangeArrowheads="1"/>
          </p:cNvSpPr>
          <p:nvPr/>
        </p:nvSpPr>
        <p:spPr bwMode="auto">
          <a:xfrm>
            <a:off x="1676400" y="5334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Wirewound, 7W</a:t>
            </a:r>
          </a:p>
        </p:txBody>
      </p:sp>
      <p:cxnSp>
        <p:nvCxnSpPr>
          <p:cNvPr id="17" name="Straight Arrow Connector 16"/>
          <p:cNvCxnSpPr>
            <a:stCxn id="9" idx="4"/>
            <a:endCxn id="21511" idx="0"/>
          </p:cNvCxnSpPr>
          <p:nvPr/>
        </p:nvCxnSpPr>
        <p:spPr>
          <a:xfrm rot="5400000">
            <a:off x="952501" y="3619500"/>
            <a:ext cx="2667000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5"/>
            <a:endCxn id="21512" idx="0"/>
          </p:cNvCxnSpPr>
          <p:nvPr/>
        </p:nvCxnSpPr>
        <p:spPr>
          <a:xfrm rot="5400000">
            <a:off x="1832769" y="4120356"/>
            <a:ext cx="2124075" cy="3032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0" idx="6"/>
            <a:endCxn id="21516" idx="3"/>
          </p:cNvCxnSpPr>
          <p:nvPr/>
        </p:nvCxnSpPr>
        <p:spPr>
          <a:xfrm>
            <a:off x="3429000" y="2667000"/>
            <a:ext cx="381000" cy="3384550"/>
          </a:xfrm>
          <a:prstGeom prst="curvedConnector3">
            <a:avLst>
              <a:gd name="adj1" fmla="val 160000"/>
            </a:avLst>
          </a:prstGeom>
          <a:ln w="95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38"/>
          <p:cNvSpPr txBox="1">
            <a:spLocks noChangeArrowheads="1"/>
          </p:cNvSpPr>
          <p:nvPr/>
        </p:nvSpPr>
        <p:spPr bwMode="auto">
          <a:xfrm>
            <a:off x="76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(A.B) carbon resistor 100 </a:t>
            </a:r>
            <a:r>
              <a:rPr lang="el-GR">
                <a:latin typeface="Book Antiqua" pitchFamily="18" charset="0"/>
              </a:rPr>
              <a:t>Ω</a:t>
            </a:r>
            <a:r>
              <a:rPr lang="en-US">
                <a:latin typeface="Book Antiqua" pitchFamily="18" charset="0"/>
              </a:rPr>
              <a:t>, 1/8W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81000" y="990600"/>
            <a:ext cx="109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3 heaters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447800" y="990600"/>
            <a:ext cx="359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1 adjustable thermometer, 1 fixed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267200" y="1143000"/>
            <a:ext cx="2708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1 adjustable OST, 3 fixed</a:t>
            </a:r>
          </a:p>
        </p:txBody>
      </p:sp>
      <p:sp>
        <p:nvSpPr>
          <p:cNvPr id="65" name="Oval 64"/>
          <p:cNvSpPr/>
          <p:nvPr/>
        </p:nvSpPr>
        <p:spPr>
          <a:xfrm>
            <a:off x="5257800" y="2819400"/>
            <a:ext cx="1219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400800" y="3429000"/>
            <a:ext cx="914400" cy="8382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72FF9-EFD1-43D4-9145-490A6CF481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838200" y="76200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Book Antiqua" pitchFamily="18" charset="0"/>
              </a:rPr>
              <a:t>I. Introduction  </a:t>
            </a:r>
            <a:r>
              <a:rPr lang="en-US" sz="1400" dirty="0">
                <a:latin typeface="Book Antiqua" pitchFamily="18" charset="0"/>
              </a:rPr>
              <a:t>  </a:t>
            </a:r>
            <a:r>
              <a:rPr lang="en-US" sz="1400" b="1" dirty="0">
                <a:latin typeface="Book Antiqua" pitchFamily="18" charset="0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II. 2</a:t>
            </a:r>
            <a:r>
              <a:rPr lang="en-US" sz="1400" b="1" baseline="30000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nd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sound  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  </a:t>
            </a:r>
            <a:r>
              <a:rPr lang="en-US" sz="1400" dirty="0">
                <a:latin typeface="Book Antiqua" pitchFamily="18" charset="0"/>
              </a:rPr>
              <a:t>III. Temp. maps      IV. X ray      V. </a:t>
            </a:r>
            <a:r>
              <a:rPr lang="en-US" sz="1400" dirty="0">
                <a:latin typeface="Book Antiqua" pitchFamily="18" charset="0"/>
              </a:rPr>
              <a:t>Bubble formation    </a:t>
            </a:r>
            <a:r>
              <a:rPr lang="en-US" sz="1400" dirty="0">
                <a:latin typeface="Book Antiqua" pitchFamily="18" charset="0"/>
              </a:rPr>
              <a:t>VI</a:t>
            </a:r>
            <a:r>
              <a:rPr lang="en-US" sz="1400" dirty="0">
                <a:latin typeface="Book Antiqua" pitchFamily="18" charset="0"/>
              </a:rPr>
              <a:t>. Summary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3" grpId="1"/>
      <p:bldP spid="64" grpId="0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76200"/>
            <a:ext cx="5486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        2</a:t>
            </a:r>
            <a:r>
              <a:rPr lang="en-US" baseline="30000" dirty="0" smtClean="0">
                <a:latin typeface="+mn-lt"/>
              </a:rPr>
              <a:t>nd</a:t>
            </a:r>
            <a:r>
              <a:rPr lang="en-US" dirty="0" smtClean="0">
                <a:latin typeface="+mn-lt"/>
              </a:rPr>
              <a:t> sound signal</a:t>
            </a:r>
            <a:endParaRPr lang="en-US" dirty="0">
              <a:latin typeface="+mn-lt"/>
            </a:endParaRPr>
          </a:p>
        </p:txBody>
      </p:sp>
      <p:pic>
        <p:nvPicPr>
          <p:cNvPr id="22530" name="Picture 6" descr="CIMG2247.JPG"/>
          <p:cNvPicPr>
            <a:picLocks noChangeAspect="1" noChangeArrowheads="1"/>
          </p:cNvPicPr>
          <p:nvPr/>
        </p:nvPicPr>
        <p:blipFill>
          <a:blip r:embed="rId3"/>
          <a:srcRect l="17786" t="8147" r="18983" b="16049"/>
          <a:stretch>
            <a:fillRect/>
          </a:stretch>
        </p:blipFill>
        <p:spPr bwMode="auto">
          <a:xfrm>
            <a:off x="609600" y="17526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1" name="AutoShape 5"/>
          <p:cNvCxnSpPr>
            <a:cxnSpLocks noChangeShapeType="1"/>
          </p:cNvCxnSpPr>
          <p:nvPr/>
        </p:nvCxnSpPr>
        <p:spPr bwMode="auto">
          <a:xfrm>
            <a:off x="1219200" y="2513013"/>
            <a:ext cx="762000" cy="1587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219200" y="2589213"/>
            <a:ext cx="6842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9 ms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29200" y="2133600"/>
            <a:ext cx="41148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OST 1: 70pF , </a:t>
            </a:r>
            <a:r>
              <a:rPr lang="en-US" sz="2400" i="1" dirty="0">
                <a:latin typeface="+mn-lt"/>
              </a:rPr>
              <a:t>f=12kHz </a:t>
            </a:r>
            <a:r>
              <a:rPr lang="en-US" sz="2400" dirty="0">
                <a:latin typeface="+mn-lt"/>
              </a:rPr>
              <a:t>(R.T)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OST 2: 63.5pF, </a:t>
            </a:r>
            <a:r>
              <a:rPr lang="en-US" sz="2400" i="1" dirty="0">
                <a:latin typeface="+mn-lt"/>
              </a:rPr>
              <a:t>f=6.5kHz </a:t>
            </a:r>
            <a:r>
              <a:rPr lang="en-US" sz="2400" dirty="0">
                <a:latin typeface="+mn-lt"/>
              </a:rPr>
              <a:t>(R.T)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Suppress common mode hum (50Hz)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OST 1 (20 cm) - OST2 (20cm)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V= D/</a:t>
            </a:r>
            <a:r>
              <a:rPr lang="el-GR" sz="2400" dirty="0">
                <a:latin typeface="+mn-lt"/>
              </a:rPr>
              <a:t> Δ</a:t>
            </a:r>
            <a:r>
              <a:rPr lang="en-US" sz="2400" dirty="0">
                <a:latin typeface="+mn-lt"/>
              </a:rPr>
              <a:t>t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   =20cm/9ms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   =22.2 m/s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pPr>
              <a:defRPr/>
            </a:pPr>
            <a:fld id="{ADE84665-96A8-4817-A562-170B9E022BE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838200" y="76200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Book Antiqua" pitchFamily="18" charset="0"/>
              </a:rPr>
              <a:t>I. Introduction  </a:t>
            </a:r>
            <a:r>
              <a:rPr lang="en-US" sz="1400" dirty="0">
                <a:latin typeface="Book Antiqua" pitchFamily="18" charset="0"/>
              </a:rPr>
              <a:t>  </a:t>
            </a:r>
            <a:r>
              <a:rPr lang="en-US" sz="1400" b="1" dirty="0">
                <a:latin typeface="Book Antiqua" pitchFamily="18" charset="0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II. 2</a:t>
            </a:r>
            <a:r>
              <a:rPr lang="en-US" sz="1400" b="1" baseline="30000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nd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sound  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  </a:t>
            </a:r>
            <a:r>
              <a:rPr lang="en-US" sz="1400" dirty="0">
                <a:latin typeface="Book Antiqua" pitchFamily="18" charset="0"/>
              </a:rPr>
              <a:t>III. Temp. maps      IV. X ray      V. </a:t>
            </a:r>
            <a:r>
              <a:rPr lang="en-US" sz="1400" dirty="0">
                <a:latin typeface="Book Antiqua" pitchFamily="18" charset="0"/>
              </a:rPr>
              <a:t>Bubble formation    </a:t>
            </a:r>
            <a:r>
              <a:rPr lang="en-US" sz="1400" dirty="0">
                <a:latin typeface="Book Antiqua" pitchFamily="18" charset="0"/>
              </a:rPr>
              <a:t>VI</a:t>
            </a:r>
            <a:r>
              <a:rPr lang="en-US" sz="1400" dirty="0">
                <a:latin typeface="Book Antiqua" pitchFamily="18" charset="0"/>
              </a:rPr>
              <a:t>. Summary </a:t>
            </a:r>
          </a:p>
        </p:txBody>
      </p:sp>
      <p:cxnSp>
        <p:nvCxnSpPr>
          <p:cNvPr id="22536" name="AutoShape 2"/>
          <p:cNvCxnSpPr>
            <a:cxnSpLocks noChangeShapeType="1"/>
          </p:cNvCxnSpPr>
          <p:nvPr/>
        </p:nvCxnSpPr>
        <p:spPr bwMode="auto">
          <a:xfrm rot="5400000">
            <a:off x="381794" y="3275806"/>
            <a:ext cx="1676400" cy="1588"/>
          </a:xfrm>
          <a:prstGeom prst="straightConnector1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</p:spPr>
      </p:cxnSp>
      <p:cxnSp>
        <p:nvCxnSpPr>
          <p:cNvPr id="22537" name="AutoShape 2"/>
          <p:cNvCxnSpPr>
            <a:cxnSpLocks noChangeShapeType="1"/>
          </p:cNvCxnSpPr>
          <p:nvPr/>
        </p:nvCxnSpPr>
        <p:spPr bwMode="auto">
          <a:xfrm rot="5400000">
            <a:off x="1105694" y="3237706"/>
            <a:ext cx="1752600" cy="1588"/>
          </a:xfrm>
          <a:prstGeom prst="straightConnector1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2</a:t>
            </a:r>
            <a:r>
              <a:rPr lang="en-US" baseline="30000" smtClean="0">
                <a:solidFill>
                  <a:srgbClr val="4F6228"/>
                </a:solidFill>
              </a:rPr>
              <a:t>nd</a:t>
            </a:r>
            <a:r>
              <a:rPr lang="en-US" smtClean="0">
                <a:solidFill>
                  <a:srgbClr val="4F6228"/>
                </a:solidFill>
              </a:rPr>
              <a:t> sound signal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DB71C-B750-47B3-B964-5BB6A9FDE38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3556" name="Picture 4" descr="\\cern.ch\dfs\Users\w\wwe\Desktop\Foto0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3354388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\\cern.ch\dfs\Users\w\wwe\Desktop\Foto01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838200"/>
            <a:ext cx="3513138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\\cern.ch\dfs\Users\w\wwe\Desktop\Foto01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733800"/>
            <a:ext cx="3354388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\\cern.ch\dfs\Users\w\wwe\Desktop\Foto01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733800"/>
            <a:ext cx="35163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990600" y="1295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495800" y="12192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990600" y="55626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419600" y="56388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  <a:endParaRPr lang="en-US" dirty="0"/>
          </a:p>
        </p:txBody>
      </p:sp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2819400" y="6581775"/>
            <a:ext cx="2798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Photos taken by Wolfgang Weingarten</a:t>
            </a:r>
          </a:p>
        </p:txBody>
      </p:sp>
      <p:cxnSp>
        <p:nvCxnSpPr>
          <p:cNvPr id="23565" name="AutoShape 2"/>
          <p:cNvCxnSpPr>
            <a:cxnSpLocks noChangeShapeType="1"/>
          </p:cNvCxnSpPr>
          <p:nvPr/>
        </p:nvCxnSpPr>
        <p:spPr bwMode="auto">
          <a:xfrm rot="16200000" flipH="1">
            <a:off x="-1028700" y="3162300"/>
            <a:ext cx="4800600" cy="0"/>
          </a:xfrm>
          <a:prstGeom prst="straightConnector1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</p:spPr>
      </p:cxnSp>
      <p:cxnSp>
        <p:nvCxnSpPr>
          <p:cNvPr id="23566" name="AutoShape 2"/>
          <p:cNvCxnSpPr>
            <a:cxnSpLocks noChangeShapeType="1"/>
          </p:cNvCxnSpPr>
          <p:nvPr/>
        </p:nvCxnSpPr>
        <p:spPr bwMode="auto">
          <a:xfrm rot="16200000" flipH="1">
            <a:off x="2476500" y="3771900"/>
            <a:ext cx="4800600" cy="0"/>
          </a:xfrm>
          <a:prstGeom prst="straightConnector1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</p:spPr>
      </p:cxnSp>
      <p:cxnSp>
        <p:nvCxnSpPr>
          <p:cNvPr id="23567" name="AutoShape 6"/>
          <p:cNvCxnSpPr>
            <a:cxnSpLocks noChangeShapeType="1"/>
          </p:cNvCxnSpPr>
          <p:nvPr/>
        </p:nvCxnSpPr>
        <p:spPr bwMode="auto">
          <a:xfrm>
            <a:off x="4876800" y="3048000"/>
            <a:ext cx="685800" cy="1588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4800600" y="2590800"/>
            <a:ext cx="831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 10 ms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23569" name="AutoShape 6"/>
          <p:cNvCxnSpPr>
            <a:cxnSpLocks noChangeShapeType="1"/>
          </p:cNvCxnSpPr>
          <p:nvPr/>
        </p:nvCxnSpPr>
        <p:spPr bwMode="auto">
          <a:xfrm>
            <a:off x="1371600" y="5410200"/>
            <a:ext cx="838200" cy="1588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1295400" y="4953000"/>
            <a:ext cx="831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 12 ms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23571" name="AutoShape 6"/>
          <p:cNvCxnSpPr>
            <a:cxnSpLocks noChangeShapeType="1"/>
          </p:cNvCxnSpPr>
          <p:nvPr/>
        </p:nvCxnSpPr>
        <p:spPr bwMode="auto">
          <a:xfrm>
            <a:off x="4876800" y="5638800"/>
            <a:ext cx="914400" cy="1588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4800600" y="5181600"/>
            <a:ext cx="831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 13 ms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23573" name="AutoShape 6"/>
          <p:cNvCxnSpPr>
            <a:cxnSpLocks noChangeShapeType="1"/>
          </p:cNvCxnSpPr>
          <p:nvPr/>
        </p:nvCxnSpPr>
        <p:spPr bwMode="auto">
          <a:xfrm>
            <a:off x="1371600" y="2895600"/>
            <a:ext cx="609600" cy="1588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574" name="AutoShape 2"/>
          <p:cNvCxnSpPr>
            <a:cxnSpLocks noChangeShapeType="1"/>
          </p:cNvCxnSpPr>
          <p:nvPr/>
        </p:nvCxnSpPr>
        <p:spPr bwMode="auto">
          <a:xfrm rot="16200000" flipH="1">
            <a:off x="1143000" y="2133600"/>
            <a:ext cx="1676400" cy="0"/>
          </a:xfrm>
          <a:prstGeom prst="straightConnector1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</p:spPr>
      </p:cxnSp>
      <p:cxnSp>
        <p:nvCxnSpPr>
          <p:cNvPr id="23575" name="AutoShape 2"/>
          <p:cNvCxnSpPr>
            <a:cxnSpLocks noChangeShapeType="1"/>
          </p:cNvCxnSpPr>
          <p:nvPr/>
        </p:nvCxnSpPr>
        <p:spPr bwMode="auto">
          <a:xfrm rot="16200000" flipH="1">
            <a:off x="4724400" y="2209800"/>
            <a:ext cx="1676400" cy="0"/>
          </a:xfrm>
          <a:prstGeom prst="straightConnector1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</p:spPr>
      </p:cxnSp>
      <p:cxnSp>
        <p:nvCxnSpPr>
          <p:cNvPr id="23576" name="AutoShape 2"/>
          <p:cNvCxnSpPr>
            <a:cxnSpLocks noChangeShapeType="1"/>
          </p:cNvCxnSpPr>
          <p:nvPr/>
        </p:nvCxnSpPr>
        <p:spPr bwMode="auto">
          <a:xfrm rot="16200000" flipH="1">
            <a:off x="1371600" y="4724400"/>
            <a:ext cx="1676400" cy="0"/>
          </a:xfrm>
          <a:prstGeom prst="straightConnector1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</p:spPr>
      </p:cxnSp>
      <p:cxnSp>
        <p:nvCxnSpPr>
          <p:cNvPr id="23577" name="AutoShape 2"/>
          <p:cNvCxnSpPr>
            <a:cxnSpLocks noChangeShapeType="1"/>
          </p:cNvCxnSpPr>
          <p:nvPr/>
        </p:nvCxnSpPr>
        <p:spPr bwMode="auto">
          <a:xfrm rot="16200000" flipH="1">
            <a:off x="4953000" y="4876800"/>
            <a:ext cx="1676400" cy="0"/>
          </a:xfrm>
          <a:prstGeom prst="straightConnector1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</p:spPr>
      </p:cxnSp>
      <p:sp>
        <p:nvSpPr>
          <p:cNvPr id="39" name="TextBox 38"/>
          <p:cNvSpPr txBox="1"/>
          <p:nvPr/>
        </p:nvSpPr>
        <p:spPr>
          <a:xfrm>
            <a:off x="1295400" y="24384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 9 ms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38833</TotalTime>
  <Words>1141</Words>
  <Application>Microsoft Office PowerPoint</Application>
  <PresentationFormat>On-screen Show (4:3)</PresentationFormat>
  <Paragraphs>362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Calibri</vt:lpstr>
      <vt:lpstr>Wingdings</vt:lpstr>
      <vt:lpstr>Times New Roman</vt:lpstr>
      <vt:lpstr>Office Theme</vt:lpstr>
      <vt:lpstr>Office Theme</vt:lpstr>
      <vt:lpstr>Office Theme</vt:lpstr>
      <vt:lpstr>Diagnostics system for SPL cavities  &amp;  2nd sound measurement @ Cryolab </vt:lpstr>
      <vt:lpstr>Diagnostics system for SPL cavities &amp; the 2nd sound measurement @ Cryolab  </vt:lpstr>
      <vt:lpstr>Introduction</vt:lpstr>
      <vt:lpstr>2nd sound</vt:lpstr>
      <vt:lpstr>Oscillating superleak transducer</vt:lpstr>
      <vt:lpstr>OST to track the quench spot</vt:lpstr>
      <vt:lpstr>2nd sound setup @ Cryolab</vt:lpstr>
      <vt:lpstr>        2nd sound signal</vt:lpstr>
      <vt:lpstr>2nd sound signal</vt:lpstr>
      <vt:lpstr>Temperature maps</vt:lpstr>
      <vt:lpstr>Slide 11</vt:lpstr>
      <vt:lpstr>Temperature mapping proposal </vt:lpstr>
      <vt:lpstr>X ray detection</vt:lpstr>
      <vt:lpstr> Bubble formation (nucleate boiling)</vt:lpstr>
      <vt:lpstr>Summary</vt:lpstr>
      <vt:lpstr>Acknowledgements</vt:lpstr>
      <vt:lpstr>Q &amp; A</vt:lpstr>
      <vt:lpstr>Diagnostics system for SPL cavities  &amp;  2nd sound setup @ Cryolab </vt:lpstr>
      <vt:lpstr>Second sound extra</vt:lpstr>
      <vt:lpstr>Second sound and first sound below the lambda point</vt:lpstr>
      <vt:lpstr>Slide 21</vt:lpstr>
      <vt:lpstr>Sensor selection for temperature mappings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Liao</dc:creator>
  <cp:lastModifiedBy>Robert S. Orr</cp:lastModifiedBy>
  <cp:revision>1821</cp:revision>
  <dcterms:created xsi:type="dcterms:W3CDTF">2010-10-19T15:49:12Z</dcterms:created>
  <dcterms:modified xsi:type="dcterms:W3CDTF">2011-06-10T16:11:38Z</dcterms:modified>
</cp:coreProperties>
</file>