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</p:sldMasterIdLst>
  <p:notesMasterIdLst>
    <p:notesMasterId r:id="rId41"/>
  </p:notesMasterIdLst>
  <p:handoutMasterIdLst>
    <p:handoutMasterId r:id="rId42"/>
  </p:handoutMasterIdLst>
  <p:sldIdLst>
    <p:sldId id="256" r:id="rId2"/>
    <p:sldId id="422" r:id="rId3"/>
    <p:sldId id="444" r:id="rId4"/>
    <p:sldId id="453" r:id="rId5"/>
    <p:sldId id="257" r:id="rId6"/>
    <p:sldId id="445" r:id="rId7"/>
    <p:sldId id="425" r:id="rId8"/>
    <p:sldId id="396" r:id="rId9"/>
    <p:sldId id="428" r:id="rId10"/>
    <p:sldId id="446" r:id="rId11"/>
    <p:sldId id="447" r:id="rId12"/>
    <p:sldId id="397" r:id="rId13"/>
    <p:sldId id="434" r:id="rId14"/>
    <p:sldId id="417" r:id="rId15"/>
    <p:sldId id="433" r:id="rId16"/>
    <p:sldId id="430" r:id="rId17"/>
    <p:sldId id="426" r:id="rId18"/>
    <p:sldId id="424" r:id="rId19"/>
    <p:sldId id="400" r:id="rId20"/>
    <p:sldId id="449" r:id="rId21"/>
    <p:sldId id="450" r:id="rId22"/>
    <p:sldId id="451" r:id="rId23"/>
    <p:sldId id="464" r:id="rId24"/>
    <p:sldId id="452" r:id="rId25"/>
    <p:sldId id="454" r:id="rId26"/>
    <p:sldId id="457" r:id="rId27"/>
    <p:sldId id="455" r:id="rId28"/>
    <p:sldId id="463" r:id="rId29"/>
    <p:sldId id="456" r:id="rId30"/>
    <p:sldId id="460" r:id="rId31"/>
    <p:sldId id="458" r:id="rId32"/>
    <p:sldId id="459" r:id="rId33"/>
    <p:sldId id="461" r:id="rId34"/>
    <p:sldId id="403" r:id="rId35"/>
    <p:sldId id="448" r:id="rId36"/>
    <p:sldId id="429" r:id="rId37"/>
    <p:sldId id="462" r:id="rId38"/>
    <p:sldId id="432" r:id="rId39"/>
    <p:sldId id="442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6FBFB"/>
    <a:srgbClr val="BBE0E3"/>
    <a:srgbClr val="C5CC27"/>
    <a:srgbClr val="009DFF"/>
    <a:srgbClr val="CB0E16"/>
    <a:srgbClr val="EAEAEA"/>
    <a:srgbClr val="9FA9CB"/>
    <a:srgbClr val="002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7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15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4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10000" y="76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7288" name="Rectangle 8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pic>
        <p:nvPicPr>
          <p:cNvPr id="97289" name="Picture 9" descr="ASSimpCrest_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088"/>
            <a:ext cx="3200400" cy="5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36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7620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21143C-1E55-9A4F-99F2-84B0FA7E2E9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9336" name="Picture 8" descr="ASSimpCrest_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0259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8EB02-D7F1-614A-9192-8BA9B8BB5C5A}" type="slidenum">
              <a:rPr lang="en-US"/>
              <a:pPr/>
              <a:t>1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17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18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1143C-1E55-9A4F-99F2-84B0FA7E2E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58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36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37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62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38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39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2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5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7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8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9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12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14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4A9AA-A918-4240-B8FC-EB9241D44650}" type="slidenum">
              <a:rPr lang="en-US"/>
              <a:pPr/>
              <a:t>15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663825"/>
            <a:ext cx="2590800" cy="106997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7338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175" name="Rectangle 7"/>
          <p:cNvSpPr>
            <a:spLocks noChangeArrowheads="1"/>
          </p:cNvSpPr>
          <p:nvPr userDrawn="1"/>
        </p:nvSpPr>
        <p:spPr bwMode="auto">
          <a:xfrm>
            <a:off x="1371600" y="609600"/>
            <a:ext cx="6705600" cy="1066800"/>
          </a:xfrm>
          <a:prstGeom prst="rect">
            <a:avLst/>
          </a:prstGeom>
          <a:solidFill>
            <a:srgbClr val="009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9325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076450" cy="5715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76950" cy="5715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99064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038600" cy="38100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133600"/>
            <a:ext cx="4038600" cy="381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6854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84787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947726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11388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5309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03064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60795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029332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684324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7" name="Rectangle 7"/>
          <p:cNvSpPr>
            <a:spLocks noChangeArrowheads="1"/>
          </p:cNvSpPr>
          <p:nvPr userDrawn="1"/>
        </p:nvSpPr>
        <p:spPr bwMode="auto">
          <a:xfrm>
            <a:off x="1371600" y="228600"/>
            <a:ext cx="6705600" cy="1066800"/>
          </a:xfrm>
          <a:prstGeom prst="rect">
            <a:avLst/>
          </a:prstGeom>
          <a:solidFill>
            <a:srgbClr val="009D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 userDrawn="1"/>
        </p:nvSpPr>
        <p:spPr bwMode="auto">
          <a:xfrm>
            <a:off x="8534400" y="6538739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84B6337-D68D-7B45-93E5-7E0C36ADDB06}" type="slidenum">
              <a:rPr lang="en-US" sz="1200"/>
              <a:pPr>
                <a:spcBef>
                  <a:spcPct val="50000"/>
                </a:spcBef>
              </a:pPr>
              <a:t>‹#›</a:t>
            </a:fld>
            <a:endParaRPr lang="en-US" sz="16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843808" y="6589742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Boosted Top Jets:  Precision Measurements</a:t>
            </a:r>
            <a:endParaRPr lang="en-US" sz="9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51520" y="6608385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Pekka</a:t>
            </a:r>
            <a:r>
              <a:rPr lang="en-US" sz="11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K. </a:t>
            </a:r>
            <a:r>
              <a:rPr lang="en-US" sz="11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Sinervo</a:t>
            </a:r>
            <a:r>
              <a:rPr lang="en-US" sz="11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, FRSC</a:t>
            </a:r>
            <a:endParaRPr lang="en-US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>
    <p:wipe dir="d"/>
  </p:transition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5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(null)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(null)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(null)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(null)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(null)"/><Relationship Id="rId2" Type="http://schemas.openxmlformats.org/officeDocument/2006/relationships/image" Target="../media/image35.(null)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(null)"/><Relationship Id="rId2" Type="http://schemas.openxmlformats.org/officeDocument/2006/relationships/image" Target="../media/image36.(null)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(null)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(null)"/><Relationship Id="rId2" Type="http://schemas.openxmlformats.org/officeDocument/2006/relationships/image" Target="../media/image40.(null)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tiff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(null)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(null)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(null)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(null)"/><Relationship Id="rId2" Type="http://schemas.openxmlformats.org/officeDocument/2006/relationships/image" Target="../media/image46.(null)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(null)"/><Relationship Id="rId2" Type="http://schemas.openxmlformats.org/officeDocument/2006/relationships/image" Target="../media/image48.(null)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(null)"/><Relationship Id="rId3" Type="http://schemas.openxmlformats.org/officeDocument/2006/relationships/image" Target="../media/image52.(null)"/><Relationship Id="rId7" Type="http://schemas.openxmlformats.org/officeDocument/2006/relationships/image" Target="../media/image56.(null)"/><Relationship Id="rId2" Type="http://schemas.openxmlformats.org/officeDocument/2006/relationships/image" Target="../media/image51.(null)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(null)"/><Relationship Id="rId5" Type="http://schemas.openxmlformats.org/officeDocument/2006/relationships/image" Target="../media/image54.(null)"/><Relationship Id="rId4" Type="http://schemas.openxmlformats.org/officeDocument/2006/relationships/image" Target="../media/image53.(null)"/><Relationship Id="rId9" Type="http://schemas.openxmlformats.org/officeDocument/2006/relationships/image" Target="../media/image58.(null)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(null)"/><Relationship Id="rId2" Type="http://schemas.openxmlformats.org/officeDocument/2006/relationships/image" Target="../media/image59.(null)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(null)"/><Relationship Id="rId4" Type="http://schemas.openxmlformats.org/officeDocument/2006/relationships/image" Target="../media/image61.(null)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1.02052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Sdijeteventfig_05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0" r="3485"/>
          <a:stretch/>
        </p:blipFill>
        <p:spPr>
          <a:xfrm>
            <a:off x="0" y="-27385"/>
            <a:ext cx="9147600" cy="6886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259632" y="692696"/>
            <a:ext cx="6624736" cy="172819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764704"/>
            <a:ext cx="6768752" cy="1584176"/>
          </a:xfrm>
        </p:spPr>
        <p:txBody>
          <a:bodyPr/>
          <a:lstStyle/>
          <a:p>
            <a:r>
              <a:rPr lang="en-US" sz="3200" dirty="0"/>
              <a:t>Boosted Top Jets:</a:t>
            </a:r>
            <a:br>
              <a:rPr lang="en-US" sz="3200" dirty="0"/>
            </a:br>
            <a:r>
              <a:rPr lang="en-US" sz="2800" dirty="0"/>
              <a:t>Precision Measurements of Top Quark Pair Production</a:t>
            </a:r>
            <a:endParaRPr lang="en-US" sz="2000" dirty="0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139952" y="4869160"/>
            <a:ext cx="3200400" cy="7386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cs typeface="ＭＳ Ｐゴシック" charset="0"/>
              </a:rPr>
              <a:t>Pekka K. Sinervo, FRSC</a:t>
            </a:r>
          </a:p>
          <a:p>
            <a:pPr eaLnBrk="0" hangingPunct="0"/>
            <a:r>
              <a:rPr lang="en-US" sz="1400" dirty="0">
                <a:cs typeface="ＭＳ Ｐゴシック" charset="0"/>
              </a:rPr>
              <a:t>Department of Physics</a:t>
            </a:r>
          </a:p>
          <a:p>
            <a:pPr eaLnBrk="0" hangingPunct="0"/>
            <a:r>
              <a:rPr lang="en-US" sz="1400" dirty="0">
                <a:cs typeface="ＭＳ Ｐゴシック" charset="0"/>
              </a:rPr>
              <a:t>University of Toronto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372201" y="6248400"/>
            <a:ext cx="1584176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24 Apr 2018</a:t>
            </a: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C95B-F658-5640-8CD0-DE209AE5B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Large Hadron Collider</a:t>
            </a:r>
          </a:p>
        </p:txBody>
      </p:sp>
      <p:pic>
        <p:nvPicPr>
          <p:cNvPr id="5122" name="Picture 2" descr="https://mediastream.cern.ch/MediaArchive/Photo/Public/2007/0710027/0710027_01/0710027_01-A4-at-144-dpi.jpg">
            <a:extLst>
              <a:ext uri="{FF2B5EF4-FFF2-40B4-BE49-F238E27FC236}">
                <a16:creationId xmlns:a16="http://schemas.microsoft.com/office/drawing/2014/main" id="{EF04C733-F0C7-7842-AF4E-0F287145C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36" y="1404663"/>
            <a:ext cx="370816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3EF83BB-C28D-0441-9404-214B89EDE91C}"/>
              </a:ext>
            </a:extLst>
          </p:cNvPr>
          <p:cNvSpPr txBox="1">
            <a:spLocks noChangeArrowheads="1"/>
          </p:cNvSpPr>
          <p:nvPr/>
        </p:nvSpPr>
        <p:spPr>
          <a:xfrm>
            <a:off x="519925" y="2598710"/>
            <a:ext cx="4268099" cy="28465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CA" sz="2000" kern="0" dirty="0"/>
              <a:t>LHC collides protons at 13 </a:t>
            </a:r>
            <a:r>
              <a:rPr lang="en-CA" sz="2000" kern="0" dirty="0" err="1"/>
              <a:t>TeV</a:t>
            </a:r>
            <a:endParaRPr lang="en-CA" sz="2000" kern="0" dirty="0"/>
          </a:p>
          <a:p>
            <a:pPr marL="457200" lvl="1" indent="0">
              <a:buFont typeface="Wingdings" charset="0"/>
              <a:buNone/>
            </a:pPr>
            <a:endParaRPr lang="en-CA" sz="1600" kern="0" dirty="0"/>
          </a:p>
          <a:p>
            <a:pPr marL="0" indent="0">
              <a:buFontTx/>
              <a:buNone/>
            </a:pPr>
            <a:r>
              <a:rPr lang="en-CA" sz="2000" kern="0" dirty="0"/>
              <a:t>High luminosity</a:t>
            </a:r>
          </a:p>
          <a:p>
            <a:pPr lvl="1"/>
            <a:r>
              <a:rPr lang="en-CA" sz="1600" kern="0" dirty="0"/>
              <a:t>2800 bunches</a:t>
            </a:r>
          </a:p>
          <a:p>
            <a:pPr lvl="1"/>
            <a:r>
              <a:rPr lang="en-CA" sz="1600" kern="0" dirty="0"/>
              <a:t>1.2 x 10</a:t>
            </a:r>
            <a:r>
              <a:rPr lang="en-CA" sz="1600" kern="0" baseline="30000" dirty="0"/>
              <a:t>11</a:t>
            </a:r>
            <a:r>
              <a:rPr lang="en-CA" sz="1600" kern="0" dirty="0"/>
              <a:t> protons per bunch</a:t>
            </a:r>
          </a:p>
          <a:p>
            <a:pPr lvl="1"/>
            <a:r>
              <a:rPr lang="en-CA" sz="1600" kern="0" dirty="0"/>
              <a:t>Bunch crossings every 25 ns</a:t>
            </a:r>
            <a:r>
              <a:rPr lang="en-CA" sz="2000" b="0" kern="0" dirty="0"/>
              <a:t>	</a:t>
            </a:r>
          </a:p>
          <a:p>
            <a:pPr lvl="1"/>
            <a:r>
              <a:rPr lang="en-CA" sz="1800" kern="0" dirty="0"/>
              <a:t>L &gt; 10</a:t>
            </a:r>
            <a:r>
              <a:rPr lang="en-CA" sz="1800" kern="0" baseline="30000" dirty="0"/>
              <a:t>34</a:t>
            </a:r>
            <a:r>
              <a:rPr lang="en-CA" sz="1800" kern="0" dirty="0"/>
              <a:t> cm</a:t>
            </a:r>
            <a:r>
              <a:rPr lang="en-CA" sz="1800" kern="0" baseline="30000" dirty="0"/>
              <a:t>-2</a:t>
            </a:r>
            <a:r>
              <a:rPr lang="en-CA" sz="1800" kern="0" dirty="0"/>
              <a:t> s</a:t>
            </a:r>
            <a:r>
              <a:rPr lang="en-CA" sz="1800" kern="0" baseline="30000" dirty="0"/>
              <a:t>-1</a:t>
            </a:r>
            <a:endParaRPr lang="en-CA" sz="2000" b="0" kern="0" baseline="30000" dirty="0"/>
          </a:p>
          <a:p>
            <a:pPr>
              <a:buFontTx/>
              <a:buNone/>
            </a:pPr>
            <a:endParaRPr lang="en-CA" sz="2000" kern="0" dirty="0"/>
          </a:p>
          <a:p>
            <a:pPr>
              <a:buFontTx/>
              <a:buNone/>
            </a:pPr>
            <a:endParaRPr lang="en-US" sz="1600" kern="0" dirty="0"/>
          </a:p>
          <a:p>
            <a:pPr lvl="1"/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41723119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F666-4ADE-9F40-96DD-8D048461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ATLAS Detector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D0A1B-0A0C-564C-AE91-8943472B0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99054"/>
            <a:ext cx="5524060" cy="512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8003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LHC Data Taking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988840"/>
            <a:ext cx="3438164" cy="3744416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LHC has run well at 13 </a:t>
            </a:r>
            <a:r>
              <a:rPr lang="en-CA" sz="2000" dirty="0" err="1"/>
              <a:t>TeV</a:t>
            </a:r>
            <a:endParaRPr lang="en-CA" sz="2000" dirty="0"/>
          </a:p>
          <a:p>
            <a:pPr marL="0" indent="0">
              <a:buNone/>
            </a:pPr>
            <a:endParaRPr lang="en-CA" sz="2000" b="0" dirty="0"/>
          </a:p>
          <a:p>
            <a:pPr marL="0" indent="0">
              <a:buNone/>
            </a:pPr>
            <a:r>
              <a:rPr lang="en-CA" sz="2000" dirty="0"/>
              <a:t>13 </a:t>
            </a:r>
            <a:r>
              <a:rPr lang="en-CA" sz="2000" dirty="0" err="1"/>
              <a:t>TeV</a:t>
            </a:r>
            <a:r>
              <a:rPr lang="en-CA" sz="2000" dirty="0"/>
              <a:t> data:</a:t>
            </a:r>
          </a:p>
          <a:p>
            <a:r>
              <a:rPr lang="en-CA" sz="1800" b="0" dirty="0"/>
              <a:t>3.9 fb</a:t>
            </a:r>
            <a:r>
              <a:rPr lang="en-CA" sz="1800" b="0" baseline="30000" dirty="0"/>
              <a:t>-1</a:t>
            </a:r>
            <a:r>
              <a:rPr lang="en-CA" sz="1800" b="0" dirty="0"/>
              <a:t> in 2015</a:t>
            </a:r>
          </a:p>
          <a:p>
            <a:r>
              <a:rPr lang="en-CA" sz="1800" b="0" dirty="0"/>
              <a:t>32 fb</a:t>
            </a:r>
            <a:r>
              <a:rPr lang="en-CA" sz="1800" b="0" baseline="30000" dirty="0"/>
              <a:t>-1 </a:t>
            </a:r>
            <a:r>
              <a:rPr lang="en-CA" sz="1800" b="0" dirty="0"/>
              <a:t> in 2016</a:t>
            </a:r>
          </a:p>
          <a:p>
            <a:r>
              <a:rPr lang="en-CA" sz="1800" b="0" dirty="0"/>
              <a:t>35 fb</a:t>
            </a:r>
            <a:r>
              <a:rPr lang="en-CA" sz="1800" b="0" baseline="30000" dirty="0"/>
              <a:t>-1 </a:t>
            </a:r>
            <a:r>
              <a:rPr lang="en-CA" sz="1800" b="0" dirty="0"/>
              <a:t> in 2017</a:t>
            </a:r>
          </a:p>
          <a:p>
            <a:endParaRPr lang="en-CA" sz="2000" b="0" dirty="0"/>
          </a:p>
          <a:p>
            <a:pPr marL="0" indent="0">
              <a:buNone/>
            </a:pPr>
            <a:r>
              <a:rPr lang="en-CA" sz="2000" dirty="0"/>
              <a:t>Collision ”pile-up” </a:t>
            </a:r>
            <a:br>
              <a:rPr lang="en-CA" sz="2000" dirty="0"/>
            </a:br>
            <a:r>
              <a:rPr lang="en-CA" sz="2000" dirty="0"/>
              <a:t>continued to increase</a:t>
            </a:r>
          </a:p>
          <a:p>
            <a:pPr marL="0" indent="0">
              <a:buNone/>
            </a:pPr>
            <a:r>
              <a:rPr lang="en-CA" sz="2000" b="0" dirty="0"/>
              <a:t>	</a:t>
            </a:r>
          </a:p>
          <a:p>
            <a:endParaRPr lang="en-CA" sz="2000" b="0" dirty="0"/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12F0B-A8D9-FB40-9E02-7371C7B3C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2362" y="811674"/>
            <a:ext cx="2645337" cy="3685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36998-2603-6749-BE7E-175CA0117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17382" y="3581687"/>
            <a:ext cx="2520279" cy="35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4899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087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214" y="6165304"/>
            <a:ext cx="399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believe there were 17 collisions…</a:t>
            </a:r>
          </a:p>
        </p:txBody>
      </p:sp>
    </p:spTree>
    <p:extLst>
      <p:ext uri="{BB962C8B-B14F-4D97-AF65-F5344CB8AC3E}">
        <p14:creationId xmlns:p14="http://schemas.microsoft.com/office/powerpoint/2010/main" val="4002233266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Top Jets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700808"/>
            <a:ext cx="4752528" cy="38100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High </a:t>
            </a:r>
            <a:r>
              <a:rPr lang="en-CA" sz="2000" dirty="0" err="1"/>
              <a:t>p</a:t>
            </a:r>
            <a:r>
              <a:rPr lang="en-CA" sz="2000" baseline="-25000" dirty="0" err="1"/>
              <a:t>T</a:t>
            </a:r>
            <a:r>
              <a:rPr lang="en-CA" sz="2000" dirty="0"/>
              <a:t> top decays seen as single jet</a:t>
            </a:r>
          </a:p>
          <a:p>
            <a:r>
              <a:rPr lang="en-CA" sz="1800" b="0" dirty="0"/>
              <a:t>Use Anti-</a:t>
            </a:r>
            <a:r>
              <a:rPr lang="en-CA" sz="1800" b="0" dirty="0" err="1"/>
              <a:t>kt</a:t>
            </a:r>
            <a:r>
              <a:rPr lang="en-CA" sz="1800" b="0" dirty="0"/>
              <a:t> jet algorithm</a:t>
            </a:r>
          </a:p>
          <a:p>
            <a:pPr lvl="1"/>
            <a:r>
              <a:rPr lang="en-CA" sz="1600" dirty="0"/>
              <a:t>R=1.0 to capture top decay products</a:t>
            </a:r>
          </a:p>
          <a:p>
            <a:pPr lvl="1"/>
            <a:r>
              <a:rPr lang="en-CA" sz="1600" dirty="0"/>
              <a:t>But sensitive to pile-up</a:t>
            </a:r>
          </a:p>
          <a:p>
            <a:pPr marL="457200" lvl="1" indent="0">
              <a:buNone/>
            </a:pPr>
            <a:endParaRPr lang="en-CA" sz="1600" dirty="0"/>
          </a:p>
          <a:p>
            <a:r>
              <a:rPr lang="en-CA" sz="1800" b="0" dirty="0"/>
              <a:t>Calibrate energy and </a:t>
            </a:r>
            <a:br>
              <a:rPr lang="en-CA" sz="1800" b="0" dirty="0"/>
            </a:br>
            <a:r>
              <a:rPr lang="en-CA" sz="1800" b="0" dirty="0"/>
              <a:t>mass scales using </a:t>
            </a:r>
            <a:br>
              <a:rPr lang="en-CA" sz="1800" b="0" dirty="0"/>
            </a:br>
            <a:r>
              <a:rPr lang="en-CA" sz="1800" b="0" i="1" dirty="0"/>
              <a:t>in situ </a:t>
            </a:r>
            <a:r>
              <a:rPr lang="en-CA" sz="1800" b="0" dirty="0"/>
              <a:t>techniques</a:t>
            </a:r>
          </a:p>
          <a:p>
            <a:endParaRPr lang="en-CA" sz="1800" b="0" dirty="0"/>
          </a:p>
          <a:p>
            <a:pPr marL="0" indent="0">
              <a:buNone/>
            </a:pPr>
            <a:endParaRPr lang="en-CA" sz="1800" b="0" dirty="0"/>
          </a:p>
          <a:p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40" y="3573016"/>
            <a:ext cx="4411860" cy="30552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23460" y="1359431"/>
            <a:ext cx="2414073" cy="2213585"/>
            <a:chOff x="4894231" y="1340768"/>
            <a:chExt cx="2414073" cy="221358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4184" r="4184" b="12086"/>
            <a:stretch/>
          </p:blipFill>
          <p:spPr bwMode="auto">
            <a:xfrm>
              <a:off x="4894231" y="1340768"/>
              <a:ext cx="2414073" cy="2213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Straight Connector 3"/>
            <p:cNvCxnSpPr/>
            <p:nvPr/>
          </p:nvCxnSpPr>
          <p:spPr bwMode="auto">
            <a:xfrm>
              <a:off x="5220072" y="2636912"/>
              <a:ext cx="1728192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TextBox 8"/>
          <p:cNvSpPr txBox="1"/>
          <p:nvPr/>
        </p:nvSpPr>
        <p:spPr>
          <a:xfrm>
            <a:off x="1835696" y="5733256"/>
            <a:ext cx="1872208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ATLAS-PUB-2015-015</a:t>
            </a:r>
          </a:p>
        </p:txBody>
      </p:sp>
    </p:spTree>
    <p:extLst>
      <p:ext uri="{BB962C8B-B14F-4D97-AF65-F5344CB8AC3E}">
        <p14:creationId xmlns:p14="http://schemas.microsoft.com/office/powerpoint/2010/main" val="2409506351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017526"/>
            <a:ext cx="2448272" cy="699506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Jet Trimming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5328592" cy="51054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Pile-up is removed using “trimming”</a:t>
            </a:r>
          </a:p>
          <a:p>
            <a:r>
              <a:rPr lang="en-CA" sz="1800" b="0" dirty="0"/>
              <a:t>Anti-</a:t>
            </a:r>
            <a:r>
              <a:rPr lang="en-CA" sz="1800" b="0" dirty="0" err="1"/>
              <a:t>kT</a:t>
            </a:r>
            <a:r>
              <a:rPr lang="en-CA" sz="1800" b="0" dirty="0"/>
              <a:t> cluster with R=1.0 – p</a:t>
            </a:r>
            <a:r>
              <a:rPr lang="en-CA" sz="1800" b="0" baseline="-25000" dirty="0"/>
              <a:t>T</a:t>
            </a:r>
            <a:r>
              <a:rPr lang="en-CA" sz="1800" b="0" baseline="30000" dirty="0"/>
              <a:t>R1.0</a:t>
            </a:r>
          </a:p>
          <a:p>
            <a:r>
              <a:rPr lang="en-CA" sz="1800" b="0" dirty="0"/>
              <a:t>Anti-</a:t>
            </a:r>
            <a:r>
              <a:rPr lang="en-CA" sz="1800" b="0" dirty="0" err="1"/>
              <a:t>kT</a:t>
            </a:r>
            <a:r>
              <a:rPr lang="en-CA" sz="1800" b="0" dirty="0"/>
              <a:t> cluster constituents into R=0.2 “</a:t>
            </a:r>
            <a:r>
              <a:rPr lang="en-CA" sz="1800" b="0" dirty="0" err="1"/>
              <a:t>subjets</a:t>
            </a:r>
            <a:r>
              <a:rPr lang="en-CA" sz="1800" b="0" dirty="0"/>
              <a:t>”</a:t>
            </a:r>
          </a:p>
          <a:p>
            <a:r>
              <a:rPr lang="en-CA" sz="1800" b="0" dirty="0"/>
              <a:t>Keep </a:t>
            </a:r>
            <a:r>
              <a:rPr lang="en-CA" sz="1800" b="0" dirty="0" err="1"/>
              <a:t>subjets</a:t>
            </a:r>
            <a:r>
              <a:rPr lang="en-CA" sz="1800" b="0" dirty="0"/>
              <a:t> with </a:t>
            </a:r>
            <a:r>
              <a:rPr lang="en-CA" sz="1800" b="0" dirty="0" err="1"/>
              <a:t>pT</a:t>
            </a:r>
            <a:r>
              <a:rPr lang="en-CA" sz="1800" b="0" dirty="0"/>
              <a:t> &gt; 0.05 </a:t>
            </a:r>
            <a:r>
              <a:rPr lang="en-CA" sz="1600" b="0" dirty="0"/>
              <a:t>p</a:t>
            </a:r>
            <a:r>
              <a:rPr lang="en-CA" sz="1600" b="0" baseline="-25000" dirty="0"/>
              <a:t>T</a:t>
            </a:r>
            <a:r>
              <a:rPr lang="en-CA" sz="1600" b="0" baseline="30000" dirty="0"/>
              <a:t>R1.0</a:t>
            </a:r>
          </a:p>
          <a:p>
            <a:r>
              <a:rPr lang="en-CA" sz="1800" b="0" dirty="0"/>
              <a:t>Recombine and re-calibrate</a:t>
            </a:r>
          </a:p>
          <a:p>
            <a:pPr marL="457200" lvl="1" indent="0">
              <a:buNone/>
            </a:pPr>
            <a:endParaRPr lang="en-CA" sz="1600" dirty="0"/>
          </a:p>
          <a:p>
            <a:pPr marL="57150" indent="0">
              <a:buNone/>
            </a:pPr>
            <a:r>
              <a:rPr lang="en-CA" sz="2000" dirty="0"/>
              <a:t>Takes care of pile-up</a:t>
            </a:r>
          </a:p>
          <a:p>
            <a:pPr indent="-285750"/>
            <a:r>
              <a:rPr lang="en-CA" sz="1800" b="0" dirty="0"/>
              <a:t>Also “suppresses” </a:t>
            </a:r>
            <a:br>
              <a:rPr lang="en-CA" sz="1800" b="0" dirty="0"/>
            </a:br>
            <a:r>
              <a:rPr lang="en-CA" sz="1800" b="0" dirty="0" err="1"/>
              <a:t>Sudakov</a:t>
            </a:r>
            <a:r>
              <a:rPr lang="en-CA" sz="1800" b="0" dirty="0"/>
              <a:t> peak</a:t>
            </a:r>
          </a:p>
          <a:p>
            <a:pPr indent="-285750"/>
            <a:r>
              <a:rPr lang="en-CA" sz="1800" b="0" dirty="0"/>
              <a:t>Rises slowly with jet </a:t>
            </a:r>
            <a:r>
              <a:rPr lang="en-CA" sz="1800" b="0" dirty="0" err="1"/>
              <a:t>p</a:t>
            </a:r>
            <a:r>
              <a:rPr lang="en-CA" sz="1800" b="0" baseline="-25000" dirty="0" err="1"/>
              <a:t>T</a:t>
            </a:r>
            <a:endParaRPr lang="en-CA" sz="1800" b="0" dirty="0"/>
          </a:p>
          <a:p>
            <a:pPr marL="57150" indent="0">
              <a:buNone/>
            </a:pPr>
            <a:endParaRPr lang="en-CA" sz="1800" b="0" dirty="0"/>
          </a:p>
          <a:p>
            <a:pPr marL="57150" indent="0">
              <a:buNone/>
            </a:pPr>
            <a:endParaRPr lang="en-CA" sz="1800" b="0" dirty="0"/>
          </a:p>
          <a:p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366" y="1412776"/>
            <a:ext cx="3151634" cy="3869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232" y="5373216"/>
            <a:ext cx="2088232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ATLAS-CONF-2015-035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945" y="3843909"/>
            <a:ext cx="2271207" cy="26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94094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200"/>
            <a:ext cx="8748464" cy="64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9120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Jet Mass Isn’t Everything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84784"/>
            <a:ext cx="3960440" cy="381642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Top quark decays are 3-prong </a:t>
            </a:r>
          </a:p>
          <a:p>
            <a:r>
              <a:rPr lang="en-CA" sz="1800" b="0" dirty="0"/>
              <a:t>Light quark and gluon jets with high mass largely single gluon emission</a:t>
            </a:r>
          </a:p>
          <a:p>
            <a:pPr marL="0" indent="0">
              <a:buNone/>
            </a:pPr>
            <a:endParaRPr lang="en-CA" sz="2000" b="0" dirty="0"/>
          </a:p>
          <a:p>
            <a:pPr marL="0" indent="0">
              <a:buNone/>
            </a:pPr>
            <a:r>
              <a:rPr lang="en-CA" sz="2000" dirty="0"/>
              <a:t>Many strategies considered</a:t>
            </a:r>
          </a:p>
          <a:p>
            <a:r>
              <a:rPr lang="en-CA" sz="1800" b="0" dirty="0"/>
              <a:t>Eight algorithms compared in </a:t>
            </a:r>
            <a:r>
              <a:rPr lang="en-CA" sz="1600" b="0" dirty="0"/>
              <a:t>ATLAS-CONF-2015-036</a:t>
            </a:r>
          </a:p>
          <a:p>
            <a:r>
              <a:rPr lang="en-CA" sz="1800" b="0" dirty="0"/>
              <a:t>Taken a simple approach</a:t>
            </a:r>
            <a:br>
              <a:rPr lang="en-CA" sz="1800" b="0" dirty="0"/>
            </a:br>
            <a:r>
              <a:rPr lang="en-CA" sz="1800" b="0" dirty="0"/>
              <a:t>for “top-tagger”</a:t>
            </a:r>
          </a:p>
          <a:p>
            <a:pPr lvl="1"/>
            <a:r>
              <a:rPr lang="en-CA" sz="1400" dirty="0"/>
              <a:t>N-</a:t>
            </a:r>
            <a:r>
              <a:rPr lang="en-CA" sz="1400" dirty="0" err="1"/>
              <a:t>subjettiness</a:t>
            </a:r>
            <a:r>
              <a:rPr lang="en-CA" sz="1400" dirty="0"/>
              <a:t> measure </a:t>
            </a:r>
            <a:r>
              <a:rPr lang="el-GR" sz="1400" dirty="0"/>
              <a:t>τ</a:t>
            </a:r>
            <a:r>
              <a:rPr lang="en-CA" sz="1400" baseline="-25000" dirty="0"/>
              <a:t>32</a:t>
            </a:r>
          </a:p>
          <a:p>
            <a:pPr lvl="1"/>
            <a:r>
              <a:rPr lang="en-CA" sz="1400" dirty="0"/>
              <a:t>Jet mass cut (122 &lt; </a:t>
            </a:r>
            <a:r>
              <a:rPr lang="en-CA" sz="1400" dirty="0" err="1"/>
              <a:t>m</a:t>
            </a:r>
            <a:r>
              <a:rPr lang="en-CA" sz="1400" baseline="-25000" dirty="0" err="1"/>
              <a:t>jet</a:t>
            </a:r>
            <a:r>
              <a:rPr lang="en-CA" sz="1400" dirty="0"/>
              <a:t> &lt; 222 GeV)</a:t>
            </a:r>
            <a:endParaRPr lang="en-CA" sz="1400" b="0" dirty="0"/>
          </a:p>
          <a:p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770497"/>
            <a:ext cx="280831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Thaler</a:t>
            </a:r>
            <a:r>
              <a:rPr lang="en-US" sz="1100" dirty="0"/>
              <a:t> &amp; van Tilburg, JHEP 03 (2011) 015; JHEP 02 (2012) 093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4B1C9-8238-EE40-808A-E60AB495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75646" y="1410640"/>
            <a:ext cx="3643659" cy="50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31283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B Tagging Algorithms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84784"/>
            <a:ext cx="7431360" cy="51054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ATLAS uses a multivariate algorithm to tag “b-jets”</a:t>
            </a:r>
          </a:p>
          <a:p>
            <a:r>
              <a:rPr lang="en-CA" sz="1800" b="0" dirty="0"/>
              <a:t>Combination of tracking, vertex and kinematic information</a:t>
            </a:r>
          </a:p>
          <a:p>
            <a:r>
              <a:rPr lang="en-CA" sz="1800" b="0" dirty="0"/>
              <a:t>Usual operating point of 70% efficiency, &lt;1 % </a:t>
            </a:r>
            <a:r>
              <a:rPr lang="en-CA" sz="1800" b="0" dirty="0" err="1"/>
              <a:t>mistag</a:t>
            </a:r>
            <a:r>
              <a:rPr lang="en-CA" sz="1800" b="0" dirty="0"/>
              <a:t> rate</a:t>
            </a:r>
            <a:endParaRPr lang="el-GR" sz="1800" b="0" dirty="0"/>
          </a:p>
          <a:p>
            <a:endParaRPr lang="el-GR" sz="1800" b="0" dirty="0"/>
          </a:p>
          <a:p>
            <a:r>
              <a:rPr lang="en-CA" sz="1800" b="0" dirty="0"/>
              <a:t>Require R=0.4 </a:t>
            </a:r>
            <a:br>
              <a:rPr lang="en-CA" sz="1800" b="0" dirty="0"/>
            </a:br>
            <a:r>
              <a:rPr lang="en-CA" sz="1800" b="0" dirty="0"/>
              <a:t>b-tagged jet </a:t>
            </a:r>
            <a:br>
              <a:rPr lang="en-CA" sz="1800" b="0" dirty="0"/>
            </a:br>
            <a:r>
              <a:rPr lang="en-CA" sz="1800" b="0" dirty="0"/>
              <a:t>associated with</a:t>
            </a:r>
            <a:br>
              <a:rPr lang="en-CA" sz="1800" b="0" dirty="0"/>
            </a:br>
            <a:r>
              <a:rPr lang="en-CA" sz="1800" b="0" dirty="0"/>
              <a:t>top quark jet</a:t>
            </a:r>
          </a:p>
          <a:p>
            <a:pPr marL="0" indent="0">
              <a:buNone/>
            </a:pPr>
            <a:endParaRPr lang="en-CA" sz="2000" b="0" dirty="0"/>
          </a:p>
          <a:p>
            <a:pPr marL="0" indent="0">
              <a:buNone/>
            </a:pPr>
            <a:r>
              <a:rPr lang="en-CA" sz="2000" dirty="0"/>
              <a:t>Essential element of</a:t>
            </a:r>
            <a:br>
              <a:rPr lang="en-CA" sz="2000" dirty="0"/>
            </a:br>
            <a:r>
              <a:rPr lang="en-CA" sz="2000" dirty="0"/>
              <a:t>tagging strategy</a:t>
            </a:r>
          </a:p>
          <a:p>
            <a:pPr marL="0" indent="0">
              <a:buNone/>
            </a:pPr>
            <a:endParaRPr lang="en-CA" sz="1800" b="0" dirty="0"/>
          </a:p>
          <a:p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29" y="2924944"/>
            <a:ext cx="600080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52146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8640"/>
            <a:ext cx="8229600" cy="1143000"/>
          </a:xfrm>
        </p:spPr>
        <p:txBody>
          <a:bodyPr/>
          <a:lstStyle/>
          <a:p>
            <a:r>
              <a:rPr lang="en-US" dirty="0"/>
              <a:t>Tagging Pairs of Top Jets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91" y="1619672"/>
            <a:ext cx="4032448" cy="2304256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Put together top-tagging </a:t>
            </a:r>
            <a:br>
              <a:rPr lang="en-CA" sz="2000" dirty="0"/>
            </a:br>
            <a:r>
              <a:rPr lang="en-CA" sz="2000" dirty="0"/>
              <a:t>and b-tagging</a:t>
            </a:r>
          </a:p>
          <a:p>
            <a:r>
              <a:rPr lang="en-CA" sz="1800" b="0" dirty="0"/>
              <a:t>Require two R=1.0 jets</a:t>
            </a:r>
          </a:p>
          <a:p>
            <a:pPr lvl="1"/>
            <a:r>
              <a:rPr lang="en-CA" sz="1600" dirty="0"/>
              <a:t>p</a:t>
            </a:r>
            <a:r>
              <a:rPr lang="en-CA" sz="1600" baseline="-25000" dirty="0"/>
              <a:t>T1</a:t>
            </a:r>
            <a:r>
              <a:rPr lang="en-CA" sz="1600" dirty="0"/>
              <a:t> &gt; 500 GeV and p</a:t>
            </a:r>
            <a:r>
              <a:rPr lang="en-CA" sz="1600" baseline="-25000" dirty="0"/>
              <a:t>T2</a:t>
            </a:r>
            <a:r>
              <a:rPr lang="en-CA" sz="1600" dirty="0"/>
              <a:t> &gt; 350 GeV</a:t>
            </a:r>
          </a:p>
          <a:p>
            <a:pPr lvl="1"/>
            <a:r>
              <a:rPr lang="en-CA" sz="1600" b="0" dirty="0"/>
              <a:t>Require both are top-tagged</a:t>
            </a:r>
          </a:p>
          <a:p>
            <a:pPr lvl="1"/>
            <a:r>
              <a:rPr lang="en-CA" sz="1600" dirty="0"/>
              <a:t>Require both have R=0.4 </a:t>
            </a:r>
            <a:r>
              <a:rPr lang="en-CA" sz="1600" dirty="0" err="1"/>
              <a:t>subjet</a:t>
            </a:r>
            <a:r>
              <a:rPr lang="en-CA" sz="1600" dirty="0"/>
              <a:t> that is b-tagged</a:t>
            </a:r>
          </a:p>
          <a:p>
            <a:r>
              <a:rPr lang="en-CA" sz="2000" b="0" dirty="0"/>
              <a:t>Reject events with at least one electron or muon candidate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817" y="1313385"/>
            <a:ext cx="4626183" cy="2835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F2F12-97C2-1048-98AE-880640F3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653136"/>
            <a:ext cx="6264696" cy="18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5558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" charset="0"/>
              <a:buAutoNum type="arabicPeriod"/>
            </a:pPr>
            <a:r>
              <a:rPr lang="en-US" dirty="0"/>
              <a:t>Introduction to Boosted Top Quarks</a:t>
            </a:r>
          </a:p>
          <a:p>
            <a:pPr>
              <a:buFont typeface="Times" charset="0"/>
              <a:buAutoNum type="arabicPeriod"/>
            </a:pPr>
            <a:r>
              <a:rPr lang="en-US" dirty="0"/>
              <a:t>QCD and Top Jets</a:t>
            </a:r>
          </a:p>
          <a:p>
            <a:pPr>
              <a:buFont typeface="Times" charset="0"/>
              <a:buAutoNum type="arabicPeriod"/>
            </a:pPr>
            <a:r>
              <a:rPr lang="en-US" dirty="0"/>
              <a:t>Top and Bottom Tagging Algorithms</a:t>
            </a:r>
          </a:p>
          <a:p>
            <a:pPr>
              <a:buFont typeface="Times" charset="0"/>
              <a:buAutoNum type="arabicPeriod"/>
            </a:pPr>
            <a:r>
              <a:rPr lang="en-US" dirty="0"/>
              <a:t>Differential Cross Section Measurements</a:t>
            </a:r>
          </a:p>
          <a:p>
            <a:pPr>
              <a:buFont typeface="Times" charset="0"/>
              <a:buAutoNum type="arabicPeriod"/>
            </a:pPr>
            <a:r>
              <a:rPr lang="en-US" dirty="0"/>
              <a:t>Summary &amp; Conclusions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78907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F6CD-5D0A-E741-AA01-FCB097A2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Estimating Backgrounds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67FDF-F16E-2848-88C6-A97269F5F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606" y="1551912"/>
            <a:ext cx="4104456" cy="280831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Strategy</a:t>
            </a:r>
          </a:p>
          <a:p>
            <a:pPr lvl="1"/>
            <a:r>
              <a:rPr lang="en-US" sz="1800" dirty="0"/>
              <a:t>Use MC for backgrounds with at least one real top quark jet:</a:t>
            </a:r>
          </a:p>
          <a:p>
            <a:pPr lvl="1"/>
            <a:endParaRPr lang="en-US" sz="18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Use data to estimate “</a:t>
            </a:r>
            <a:r>
              <a:rPr lang="en-US" sz="1800" dirty="0" err="1"/>
              <a:t>multijet</a:t>
            </a:r>
            <a:r>
              <a:rPr lang="en-US" sz="1800" dirty="0"/>
              <a:t>” background</a:t>
            </a:r>
          </a:p>
          <a:p>
            <a:pPr lvl="1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0B1CF-B8B4-6D42-8700-19AD11B67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 r="35610" b="42857"/>
          <a:stretch/>
        </p:blipFill>
        <p:spPr>
          <a:xfrm>
            <a:off x="1979712" y="2564904"/>
            <a:ext cx="2376264" cy="1080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CFBA33-323B-2044-A4D4-C227EF59F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550296"/>
            <a:ext cx="5006459" cy="190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6BBE4B-D653-CD48-A392-51A378FF0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916832"/>
            <a:ext cx="2678832" cy="37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48788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8C08-31BB-0847-97C5-AD370898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Signal Looks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F5E0-95ED-EA4C-BF4A-6258DCD12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35445"/>
            <a:ext cx="4038600" cy="115138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Jet mass is best diagnostic</a:t>
            </a:r>
          </a:p>
          <a:p>
            <a:pPr lvl="1"/>
            <a:r>
              <a:rPr lang="en-US" sz="1800" dirty="0"/>
              <a:t>Clear top jet peak</a:t>
            </a:r>
          </a:p>
          <a:p>
            <a:pPr lvl="1"/>
            <a:r>
              <a:rPr lang="en-US" sz="1800" dirty="0"/>
              <a:t>Background is flat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16ECA-387B-ED4D-BF86-D199FCFA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63898" y="1767348"/>
            <a:ext cx="4406309" cy="4542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140A96-0821-6B47-A8C6-6EEC28AFD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140968"/>
            <a:ext cx="369041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60820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2C90C-2E8B-8647-91D3-FB7DD238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4EEDF-E928-8C49-ACCF-96481B772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00808"/>
            <a:ext cx="4038600" cy="475252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Event properties </a:t>
            </a:r>
          </a:p>
          <a:p>
            <a:pPr marL="342900" lvl="1" indent="-342900">
              <a:spcBef>
                <a:spcPct val="25000"/>
              </a:spcBef>
              <a:buChar char="•"/>
            </a:pPr>
            <a:r>
              <a:rPr lang="en-US" sz="1800" dirty="0">
                <a:cs typeface="+mn-cs"/>
              </a:rPr>
              <a:t>Rapidly falling vs </a:t>
            </a:r>
            <a:r>
              <a:rPr lang="en-US" sz="1800" dirty="0" err="1">
                <a:cs typeface="+mn-cs"/>
              </a:rPr>
              <a:t>p</a:t>
            </a:r>
            <a:r>
              <a:rPr lang="en-US" sz="1800" baseline="-25000" dirty="0" err="1">
                <a:cs typeface="+mn-cs"/>
              </a:rPr>
              <a:t>T</a:t>
            </a:r>
            <a:endParaRPr lang="en-US" sz="1800" baseline="-25000" dirty="0">
              <a:cs typeface="+mn-cs"/>
            </a:endParaRPr>
          </a:p>
          <a:p>
            <a:pPr marL="342900" lvl="1" indent="-342900">
              <a:spcBef>
                <a:spcPct val="25000"/>
              </a:spcBef>
              <a:buChar char="•"/>
            </a:pPr>
            <a:r>
              <a:rPr lang="en-US" sz="1800" dirty="0">
                <a:cs typeface="+mn-cs"/>
              </a:rPr>
              <a:t>Back-to-back pair production</a:t>
            </a:r>
          </a:p>
          <a:p>
            <a:pPr marL="342900" lvl="1" indent="-342900">
              <a:spcBef>
                <a:spcPct val="25000"/>
              </a:spcBef>
              <a:buChar char="•"/>
            </a:pPr>
            <a:r>
              <a:rPr lang="en-US" sz="1800" dirty="0">
                <a:cs typeface="+mn-cs"/>
              </a:rPr>
              <a:t>Centrally produced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000" dirty="0"/>
              <a:t>Affected by acceptance &amp; efficiency</a:t>
            </a:r>
          </a:p>
          <a:p>
            <a:r>
              <a:rPr lang="en-US" sz="1800" b="0" dirty="0"/>
              <a:t>Correct by ”unfolding” distributions</a:t>
            </a:r>
          </a:p>
          <a:p>
            <a:r>
              <a:rPr lang="en-US" sz="1800" b="0" dirty="0"/>
              <a:t>Measure normalized differential cross sections vs. 13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AC80A-9291-B244-BE4A-22937B64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25131" y="1257585"/>
            <a:ext cx="2705664" cy="2789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CCEE7-B06B-9740-9AAD-68D237BDD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5604" y="3890769"/>
            <a:ext cx="2736303" cy="2820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DB4F5-9A53-0144-A145-AB38F8697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5301208"/>
            <a:ext cx="136620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21111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D3718-C5A6-2C4D-BF1A-82E9C5B1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950"/>
          <a:stretch/>
        </p:blipFill>
        <p:spPr>
          <a:xfrm>
            <a:off x="-2400" y="5216"/>
            <a:ext cx="9146400" cy="61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1651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558-2D22-8545-BB40-46A51932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Unfolding to Particle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036AB-4789-CC45-978C-61993A40C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4320480" cy="331236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Define a ”fiducial phase space”: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Use a Bayesian unfolding procedure to correct for acceptance &amp; efficiency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93A48-EC4C-E84B-96DB-8E12FCFB2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37684" y="1302618"/>
            <a:ext cx="2468573" cy="2544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A812C-8A7D-AB40-83EE-A29673DAF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94407" y="3818760"/>
            <a:ext cx="2736303" cy="2820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142FA0-F4A3-EB45-B320-35C3CE14C5F9}"/>
                  </a:ext>
                </a:extLst>
              </p:cNvPr>
              <p:cNvSpPr txBox="1"/>
              <p:nvPr/>
            </p:nvSpPr>
            <p:spPr>
              <a:xfrm>
                <a:off x="755576" y="2291922"/>
                <a:ext cx="3240360" cy="9064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/>
                  <a:t>Large-R jet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,1</m:t>
                        </m:r>
                      </m:sup>
                    </m:sSubSup>
                  </m:oMath>
                </a14:m>
                <a:r>
                  <a:rPr lang="en-US" dirty="0"/>
                  <a:t>&gt; 500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/>
                  <a:t>Large-R jet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i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CA" i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CA" i="0">
                            <a:latin typeface="Cambria Math" panose="02040503050406030204" pitchFamily="18" charset="0"/>
                          </a:rPr>
                          <m:t>,2</m:t>
                        </m:r>
                      </m:sup>
                    </m:sSubSup>
                  </m:oMath>
                </a14:m>
                <a:r>
                  <a:rPr lang="en-US" dirty="0"/>
                  <a:t>&gt; 350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associated with b-tag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142FA0-F4A3-EB45-B320-35C3CE14C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291922"/>
                <a:ext cx="3240360" cy="906467"/>
              </a:xfrm>
              <a:prstGeom prst="rect">
                <a:avLst/>
              </a:prstGeom>
              <a:blipFill>
                <a:blip r:embed="rId4"/>
                <a:stretch>
                  <a:fillRect l="-3502" t="-6944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453DEC1-03C4-FA4C-9790-E36AEE1E2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62" y="5025180"/>
            <a:ext cx="4921615" cy="7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2363"/>
      </p:ext>
    </p:extLst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ED736-FB1D-B744-8550-44A60B21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C344F-39DB-2542-B2A8-A7B53361AF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820" y="1482524"/>
            <a:ext cx="4402832" cy="43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Estimate systematic uncertainties </a:t>
            </a:r>
          </a:p>
          <a:p>
            <a:pPr lvl="1"/>
            <a:r>
              <a:rPr lang="en-US" sz="1800" dirty="0"/>
              <a:t>Based on studies of data samples</a:t>
            </a:r>
          </a:p>
          <a:p>
            <a:pPr lvl="1"/>
            <a:r>
              <a:rPr lang="en-US" sz="1800" dirty="0"/>
              <a:t>Modelling uncertainties come from MC comparisons</a:t>
            </a:r>
          </a:p>
          <a:p>
            <a:pPr lvl="1"/>
            <a:r>
              <a:rPr lang="en-US" sz="1800" dirty="0"/>
              <a:t>Incorporated using </a:t>
            </a:r>
            <a:br>
              <a:rPr lang="en-US" sz="1800" dirty="0"/>
            </a:br>
            <a:r>
              <a:rPr lang="en-US" sz="1800" dirty="0"/>
              <a:t>Bayesian priors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8B876-9768-4940-9F0D-8D8136E5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3365" y="2563143"/>
            <a:ext cx="3153282" cy="4885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1ADBA7-D42B-964F-936B-16A4EDC7B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267" y="2348880"/>
            <a:ext cx="3645221" cy="29523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953377-C256-6843-8F6D-473938EFC174}"/>
              </a:ext>
            </a:extLst>
          </p:cNvPr>
          <p:cNvGrpSpPr/>
          <p:nvPr/>
        </p:nvGrpSpPr>
        <p:grpSpPr>
          <a:xfrm>
            <a:off x="5078661" y="2564904"/>
            <a:ext cx="3815269" cy="1944216"/>
            <a:chOff x="4771826" y="2636912"/>
            <a:chExt cx="3815269" cy="19442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B4C8FE-1A43-B647-801B-EA460E709242}"/>
                </a:ext>
              </a:extLst>
            </p:cNvPr>
            <p:cNvGrpSpPr/>
            <p:nvPr/>
          </p:nvGrpSpPr>
          <p:grpSpPr>
            <a:xfrm>
              <a:off x="8388424" y="2636912"/>
              <a:ext cx="198671" cy="1944216"/>
              <a:chOff x="8388424" y="2636912"/>
              <a:chExt cx="198671" cy="1944216"/>
            </a:xfrm>
          </p:grpSpPr>
          <p:sp>
            <p:nvSpPr>
              <p:cNvPr id="13" name="Left Arrow 12">
                <a:extLst>
                  <a:ext uri="{FF2B5EF4-FFF2-40B4-BE49-F238E27FC236}">
                    <a16:creationId xmlns:a16="http://schemas.microsoft.com/office/drawing/2014/main" id="{196E478F-F4F2-694D-8713-B2554A6DED69}"/>
                  </a:ext>
                </a:extLst>
              </p:cNvPr>
              <p:cNvSpPr/>
              <p:nvPr/>
            </p:nvSpPr>
            <p:spPr bwMode="auto">
              <a:xfrm>
                <a:off x="8388424" y="2636912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4" name="Left Arrow 13">
                <a:extLst>
                  <a:ext uri="{FF2B5EF4-FFF2-40B4-BE49-F238E27FC236}">
                    <a16:creationId xmlns:a16="http://schemas.microsoft.com/office/drawing/2014/main" id="{493987E9-8601-BC42-9786-3C4B68FD9B7D}"/>
                  </a:ext>
                </a:extLst>
              </p:cNvPr>
              <p:cNvSpPr/>
              <p:nvPr/>
            </p:nvSpPr>
            <p:spPr bwMode="auto">
              <a:xfrm>
                <a:off x="8388424" y="4437112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" name="Left Arrow 14">
                <a:extLst>
                  <a:ext uri="{FF2B5EF4-FFF2-40B4-BE49-F238E27FC236}">
                    <a16:creationId xmlns:a16="http://schemas.microsoft.com/office/drawing/2014/main" id="{C9C148E7-E8F7-AD43-898B-ADB7457565D8}"/>
                  </a:ext>
                </a:extLst>
              </p:cNvPr>
              <p:cNvSpPr/>
              <p:nvPr/>
            </p:nvSpPr>
            <p:spPr bwMode="auto">
              <a:xfrm>
                <a:off x="8388424" y="3016998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" name="Left Arrow 15">
                <a:extLst>
                  <a:ext uri="{FF2B5EF4-FFF2-40B4-BE49-F238E27FC236}">
                    <a16:creationId xmlns:a16="http://schemas.microsoft.com/office/drawing/2014/main" id="{C9606C4A-00BB-CD4D-A560-F1AABA7F8EC8}"/>
                  </a:ext>
                </a:extLst>
              </p:cNvPr>
              <p:cNvSpPr/>
              <p:nvPr/>
            </p:nvSpPr>
            <p:spPr bwMode="auto">
              <a:xfrm>
                <a:off x="8388424" y="3547870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" name="Left Arrow 16">
                <a:extLst>
                  <a:ext uri="{FF2B5EF4-FFF2-40B4-BE49-F238E27FC236}">
                    <a16:creationId xmlns:a16="http://schemas.microsoft.com/office/drawing/2014/main" id="{7DA66C02-0D5E-804F-87FC-DEAF7925B9B1}"/>
                  </a:ext>
                </a:extLst>
              </p:cNvPr>
              <p:cNvSpPr/>
              <p:nvPr/>
            </p:nvSpPr>
            <p:spPr bwMode="auto">
              <a:xfrm>
                <a:off x="8388424" y="4287996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4E9727-7977-1246-96C6-3E6288F721C0}"/>
                </a:ext>
              </a:extLst>
            </p:cNvPr>
            <p:cNvGrpSpPr/>
            <p:nvPr/>
          </p:nvGrpSpPr>
          <p:grpSpPr>
            <a:xfrm flipH="1">
              <a:off x="4771826" y="2636912"/>
              <a:ext cx="198671" cy="1944216"/>
              <a:chOff x="8388424" y="2636912"/>
              <a:chExt cx="198671" cy="1944216"/>
            </a:xfrm>
          </p:grpSpPr>
          <p:sp>
            <p:nvSpPr>
              <p:cNvPr id="20" name="Left Arrow 19">
                <a:extLst>
                  <a:ext uri="{FF2B5EF4-FFF2-40B4-BE49-F238E27FC236}">
                    <a16:creationId xmlns:a16="http://schemas.microsoft.com/office/drawing/2014/main" id="{20337BC8-8E8D-B74B-BE1D-81519A0EEF81}"/>
                  </a:ext>
                </a:extLst>
              </p:cNvPr>
              <p:cNvSpPr/>
              <p:nvPr/>
            </p:nvSpPr>
            <p:spPr bwMode="auto">
              <a:xfrm>
                <a:off x="8388424" y="2636912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1" name="Left Arrow 20">
                <a:extLst>
                  <a:ext uri="{FF2B5EF4-FFF2-40B4-BE49-F238E27FC236}">
                    <a16:creationId xmlns:a16="http://schemas.microsoft.com/office/drawing/2014/main" id="{7DFD990F-A517-F344-8188-B223210383B4}"/>
                  </a:ext>
                </a:extLst>
              </p:cNvPr>
              <p:cNvSpPr/>
              <p:nvPr/>
            </p:nvSpPr>
            <p:spPr bwMode="auto">
              <a:xfrm>
                <a:off x="8388424" y="4437112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2" name="Left Arrow 21">
                <a:extLst>
                  <a:ext uri="{FF2B5EF4-FFF2-40B4-BE49-F238E27FC236}">
                    <a16:creationId xmlns:a16="http://schemas.microsoft.com/office/drawing/2014/main" id="{A0B7865F-A095-804E-BBE3-2028B5103B9C}"/>
                  </a:ext>
                </a:extLst>
              </p:cNvPr>
              <p:cNvSpPr/>
              <p:nvPr/>
            </p:nvSpPr>
            <p:spPr bwMode="auto">
              <a:xfrm>
                <a:off x="8388424" y="3016998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" name="Left Arrow 22">
                <a:extLst>
                  <a:ext uri="{FF2B5EF4-FFF2-40B4-BE49-F238E27FC236}">
                    <a16:creationId xmlns:a16="http://schemas.microsoft.com/office/drawing/2014/main" id="{28459A4D-1C2B-DF45-A972-A1BCF90A8889}"/>
                  </a:ext>
                </a:extLst>
              </p:cNvPr>
              <p:cNvSpPr/>
              <p:nvPr/>
            </p:nvSpPr>
            <p:spPr bwMode="auto">
              <a:xfrm>
                <a:off x="8388424" y="3547870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" name="Left Arrow 23">
                <a:extLst>
                  <a:ext uri="{FF2B5EF4-FFF2-40B4-BE49-F238E27FC236}">
                    <a16:creationId xmlns:a16="http://schemas.microsoft.com/office/drawing/2014/main" id="{F7A4E17E-211F-5640-9151-350E7D0CD8DD}"/>
                  </a:ext>
                </a:extLst>
              </p:cNvPr>
              <p:cNvSpPr/>
              <p:nvPr/>
            </p:nvSpPr>
            <p:spPr bwMode="auto">
              <a:xfrm>
                <a:off x="8388424" y="4287996"/>
                <a:ext cx="198671" cy="144016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6540351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DF6E-59B3-0349-B546-ECD9E7C0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Cross Section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B8D14-E765-674B-93BC-4E7AB3A54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988840"/>
            <a:ext cx="41764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Compare with different matrix-element calculations</a:t>
            </a:r>
          </a:p>
          <a:p>
            <a:pPr lvl="1"/>
            <a:r>
              <a:rPr lang="en-US" sz="1800" dirty="0"/>
              <a:t>POWHEG</a:t>
            </a:r>
          </a:p>
          <a:p>
            <a:pPr lvl="2"/>
            <a:r>
              <a:rPr lang="en-US" sz="1600" dirty="0"/>
              <a:t>Pythia v8 </a:t>
            </a:r>
            <a:r>
              <a:rPr lang="en-US" sz="1600" dirty="0" err="1"/>
              <a:t>parton</a:t>
            </a:r>
            <a:r>
              <a:rPr lang="en-US" sz="1600" dirty="0"/>
              <a:t> shower + hadronization</a:t>
            </a:r>
          </a:p>
          <a:p>
            <a:pPr lvl="2"/>
            <a:r>
              <a:rPr lang="en-US" sz="1600" dirty="0"/>
              <a:t>Herwig v7 </a:t>
            </a:r>
            <a:r>
              <a:rPr lang="en-US" sz="1600" dirty="0" err="1"/>
              <a:t>parton</a:t>
            </a:r>
            <a:r>
              <a:rPr lang="en-US" sz="1600" dirty="0"/>
              <a:t> shower + hadronization</a:t>
            </a:r>
            <a:endParaRPr lang="en-US" sz="1800" dirty="0"/>
          </a:p>
          <a:p>
            <a:pPr lvl="1"/>
            <a:r>
              <a:rPr lang="en-US" sz="1800" dirty="0"/>
              <a:t>MG5_aMC@NLO</a:t>
            </a:r>
          </a:p>
          <a:p>
            <a:pPr lvl="2"/>
            <a:r>
              <a:rPr lang="en-US" sz="1400" dirty="0"/>
              <a:t>Pythia v8 </a:t>
            </a:r>
            <a:r>
              <a:rPr lang="en-US" sz="1400" dirty="0" err="1"/>
              <a:t>parton</a:t>
            </a:r>
            <a:r>
              <a:rPr lang="en-US" sz="1400" dirty="0"/>
              <a:t> shower + hadronization</a:t>
            </a:r>
          </a:p>
          <a:p>
            <a:pPr lvl="2"/>
            <a:r>
              <a:rPr lang="en-US" sz="1400" dirty="0"/>
              <a:t>Herwig v7 </a:t>
            </a:r>
            <a:r>
              <a:rPr lang="en-US" sz="1400" dirty="0" err="1"/>
              <a:t>parton</a:t>
            </a:r>
            <a:r>
              <a:rPr lang="en-US" sz="1400" dirty="0"/>
              <a:t> shower + hadronization</a:t>
            </a:r>
            <a:endParaRPr lang="en-US" sz="1800" dirty="0"/>
          </a:p>
          <a:p>
            <a:pPr lvl="1"/>
            <a:r>
              <a:rPr lang="en-US" sz="1800" dirty="0"/>
              <a:t>SHERPA 2.2.1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00CD2-FF47-3549-854C-F9E916A6C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422" y="1357957"/>
            <a:ext cx="3922400" cy="51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79962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CAA2-4E12-264E-BF13-B30CD2AE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Unfolding Results: Leading Top Jet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70086-A296-624B-A467-A9C2F3471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6289" y="1661050"/>
            <a:ext cx="4190942" cy="432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CC350-1993-2F42-B2FE-7B8C9076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35689" y="1662128"/>
            <a:ext cx="412109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29867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CAA2-4E12-264E-BF13-B30CD2AE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Unfolding Results: Cos</a:t>
            </a:r>
            <a:r>
              <a:rPr lang="el-GR" dirty="0"/>
              <a:t>θ</a:t>
            </a:r>
            <a:r>
              <a:rPr lang="en-US" dirty="0"/>
              <a:t>* &amp; </a:t>
            </a:r>
            <a:r>
              <a:rPr lang="en-US" dirty="0" err="1"/>
              <a:t>m</a:t>
            </a:r>
            <a:r>
              <a:rPr lang="en-US" baseline="30000" dirty="0" err="1"/>
              <a:t>tt</a:t>
            </a:r>
            <a:endParaRPr lang="en-US" baseline="30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2E440-C70F-C148-8BC5-CF3A94740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92897" y="1665141"/>
            <a:ext cx="4190290" cy="4319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B2054A-DA6E-CC4D-92A1-38F6FA9A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271" y="1665141"/>
            <a:ext cx="4190288" cy="4319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CE5CF-A7B9-2A40-AE9C-5DD261A9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5733256"/>
            <a:ext cx="1386425" cy="92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7383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6D06-B7A9-0E40-8CEC-B1C82640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 to Parton-Level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C45E8-D19E-EB4C-AB7B-7B8D79463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00" y="1427930"/>
            <a:ext cx="8232440" cy="7920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Repeat the procedure, unfolding to </a:t>
            </a:r>
            <a:r>
              <a:rPr lang="en-US" sz="2000" dirty="0" err="1"/>
              <a:t>parton</a:t>
            </a:r>
            <a:r>
              <a:rPr lang="en-US" sz="2000" dirty="0"/>
              <a:t>-level</a:t>
            </a:r>
          </a:p>
          <a:p>
            <a:r>
              <a:rPr lang="en-US" sz="1800" b="0" dirty="0"/>
              <a:t>Allows for direct comparison with NLO and NNLO calculations</a:t>
            </a:r>
            <a:endParaRPr lang="en-US" sz="16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98B61-94F4-F244-BA25-F3AC253C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334" y="2192529"/>
            <a:ext cx="2189524" cy="22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445CB-3643-7B4A-9246-447C007E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5" y="4359198"/>
            <a:ext cx="2189523" cy="22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27E00-6F6B-C146-845D-0605236B2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73590" y="4373990"/>
            <a:ext cx="2189524" cy="22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63DA3B-9319-EC47-A5DA-BD9E154D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35299" y="2142846"/>
            <a:ext cx="2189524" cy="22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D0B7B-713F-A744-99E9-40161AC0B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13048" y="4354305"/>
            <a:ext cx="2189524" cy="225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1423DC-E9BB-0946-B94D-0CE73E20B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601264" y="2128136"/>
            <a:ext cx="2189524" cy="225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038186-948B-AE45-B441-391ACB427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40933" y="4344545"/>
            <a:ext cx="2189524" cy="225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FFCA7D-7EE5-3845-9E1C-D64AC11AD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867230" y="2123789"/>
            <a:ext cx="2189524" cy="2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97039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AAB6-3EE0-4247-90EC-7D7EC68F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Top Quark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5337-6F2E-AE42-A3CC-AC434D446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4258816" cy="3456384"/>
          </a:xfrm>
        </p:spPr>
        <p:txBody>
          <a:bodyPr/>
          <a:lstStyle/>
          <a:p>
            <a:r>
              <a:rPr lang="en-US" sz="2000" dirty="0"/>
              <a:t>Unique role</a:t>
            </a:r>
          </a:p>
          <a:p>
            <a:pPr lvl="1"/>
            <a:r>
              <a:rPr lang="en-US" sz="1800" dirty="0"/>
              <a:t>Heaviest particle</a:t>
            </a:r>
          </a:p>
          <a:p>
            <a:pPr lvl="1"/>
            <a:r>
              <a:rPr lang="en-US" sz="1800" dirty="0"/>
              <a:t>In SM, strongest coupling to Higgs boson</a:t>
            </a:r>
          </a:p>
          <a:p>
            <a:pPr lvl="1"/>
            <a:r>
              <a:rPr lang="en-US" sz="1800" dirty="0"/>
              <a:t>A unique role in various extensions</a:t>
            </a:r>
          </a:p>
          <a:p>
            <a:r>
              <a:rPr lang="en-US" sz="2000" dirty="0"/>
              <a:t>QCD makes precise predictions for production</a:t>
            </a:r>
          </a:p>
          <a:p>
            <a:pPr lvl="1"/>
            <a:r>
              <a:rPr lang="en-US" sz="1600" dirty="0"/>
              <a:t>NNLO predictions exist</a:t>
            </a:r>
          </a:p>
          <a:p>
            <a:endParaRPr lang="en-US" dirty="0"/>
          </a:p>
        </p:txBody>
      </p:sp>
      <p:pic>
        <p:nvPicPr>
          <p:cNvPr id="3074" name="Picture 2" descr="standard model">
            <a:extLst>
              <a:ext uri="{FF2B5EF4-FFF2-40B4-BE49-F238E27FC236}">
                <a16:creationId xmlns:a16="http://schemas.microsoft.com/office/drawing/2014/main" id="{8515279C-73C9-1143-AD20-B4105690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418915" cy="422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-d0.fnal.gov/Run2Physics/top/top_public_web_pages/feynman_diagrams/feynman_ttbar_gg_nodecay_pink_2figs.png">
            <a:extLst>
              <a:ext uri="{FF2B5EF4-FFF2-40B4-BE49-F238E27FC236}">
                <a16:creationId xmlns:a16="http://schemas.microsoft.com/office/drawing/2014/main" id="{9B54A2CD-879C-2842-BB29-8F8ED692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9" y="4653136"/>
            <a:ext cx="1721123" cy="19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-d0.fnal.gov/Run2Physics/top/top_public_web_pages/feynman_diagrams/feynman_ttbar_nodecay_nop_nice.png">
            <a:extLst>
              <a:ext uri="{FF2B5EF4-FFF2-40B4-BE49-F238E27FC236}">
                <a16:creationId xmlns:a16="http://schemas.microsoft.com/office/drawing/2014/main" id="{1C55989E-81D3-B34E-99F5-DDEB3436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56" y="5239929"/>
            <a:ext cx="1763688" cy="102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26552"/>
      </p:ext>
    </p:extLst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DF6E-59B3-0349-B546-ECD9E7C0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Theory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B8D14-E765-674B-93BC-4E7AB3A54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632" y="1628800"/>
            <a:ext cx="5040560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Generally good agreement</a:t>
            </a:r>
          </a:p>
          <a:p>
            <a:pPr marL="0" indent="0">
              <a:buNone/>
            </a:pPr>
            <a:r>
              <a:rPr lang="en-US" sz="2000" dirty="0"/>
              <a:t>Several differences in differential cross sections</a:t>
            </a:r>
          </a:p>
          <a:p>
            <a:pPr lvl="1"/>
            <a:r>
              <a:rPr lang="en-US" sz="1800" dirty="0"/>
              <a:t>Rapidity distribution of top jets broader</a:t>
            </a:r>
          </a:p>
          <a:p>
            <a:pPr lvl="1"/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of top-pair system softer</a:t>
            </a:r>
          </a:p>
          <a:p>
            <a:pPr lvl="1"/>
            <a:r>
              <a:rPr lang="el-GR" sz="1800" dirty="0"/>
              <a:t>χ</a:t>
            </a:r>
            <a:r>
              <a:rPr lang="en-CA" sz="1800" baseline="30000" dirty="0" err="1"/>
              <a:t>tt</a:t>
            </a:r>
            <a:r>
              <a:rPr lang="en-US" sz="1800" dirty="0"/>
              <a:t> distribution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F8606-91E9-CA43-8692-B0E12124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5817" y="1329911"/>
            <a:ext cx="2697550" cy="2780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7FC170-5FD3-384F-B830-7BDC2203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1153" y="3855663"/>
            <a:ext cx="2678120" cy="2760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37D7D-65BF-7C40-8813-9901B0708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75679" y="3875818"/>
            <a:ext cx="2658274" cy="2740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1DCBCB-1EC8-9043-A6DD-B36E34530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703" y="4907163"/>
            <a:ext cx="2315258" cy="4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8261"/>
      </p:ext>
    </p:extLst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4017-A1C8-C940-BEAA-5C78DFF3D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 1-D </a:t>
            </a:r>
            <a:r>
              <a:rPr lang="en-US" dirty="0" err="1"/>
              <a:t>chisq</a:t>
            </a:r>
            <a:r>
              <a:rPr lang="en-US" dirty="0"/>
              <a:t>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B052D-C377-B043-BAD2-8304E8234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79" y="1628799"/>
            <a:ext cx="8941517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59204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645A-681C-C443-A04F-7C55596E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B2D8-99F5-A74C-8308-03F3A8013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916832"/>
            <a:ext cx="4038600" cy="403244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Efficiency sensitive to hadronization – 10-15% </a:t>
            </a:r>
          </a:p>
          <a:p>
            <a:pPr lvl="1"/>
            <a:r>
              <a:rPr lang="en-US" sz="1800" dirty="0"/>
              <a:t>Discovered that </a:t>
            </a:r>
            <a:r>
              <a:rPr lang="el-GR" sz="1800" dirty="0"/>
              <a:t>τ</a:t>
            </a:r>
            <a:r>
              <a:rPr lang="en-US" sz="1800" baseline="-25000" dirty="0"/>
              <a:t>32</a:t>
            </a:r>
            <a:r>
              <a:rPr lang="en-US" sz="1800" dirty="0"/>
              <a:t> most sensitive</a:t>
            </a:r>
          </a:p>
          <a:p>
            <a:pPr lvl="1"/>
            <a:r>
              <a:rPr lang="en-US" sz="1800" dirty="0"/>
              <a:t>Directly affects the efficiency of top-tagging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Models predict harder top jet spectrum</a:t>
            </a:r>
          </a:p>
          <a:p>
            <a:pPr lvl="1"/>
            <a:r>
              <a:rPr lang="en-US" sz="1800" dirty="0"/>
              <a:t>Confirms measurements </a:t>
            </a:r>
            <a:br>
              <a:rPr lang="el-GR" sz="1800" dirty="0"/>
            </a:br>
            <a:r>
              <a:rPr lang="en-US" sz="1800" dirty="0"/>
              <a:t>at lower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baseline="-25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15013-228F-0B4E-BC9B-91F4B38B9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186" y="3717032"/>
            <a:ext cx="4779302" cy="2843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DFB92-F921-8945-967E-7E8C4DEB15D5}"/>
              </a:ext>
            </a:extLst>
          </p:cNvPr>
          <p:cNvSpPr/>
          <p:nvPr/>
        </p:nvSpPr>
        <p:spPr>
          <a:xfrm>
            <a:off x="2198812" y="5875602"/>
            <a:ext cx="1749053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JHEP 11 (2017) 191</a:t>
            </a:r>
          </a:p>
        </p:txBody>
      </p:sp>
      <p:pic>
        <p:nvPicPr>
          <p:cNvPr id="7" name="Picture 6" descr="Leading Jet #tau_{32} Distribution (m_{j} _ 172.5GeVPYTHIA8RegionSL.png">
            <a:extLst>
              <a:ext uri="{FF2B5EF4-FFF2-40B4-BE49-F238E27FC236}">
                <a16:creationId xmlns:a16="http://schemas.microsoft.com/office/drawing/2014/main" id="{4BDD04A4-9E92-424E-B6DA-7D69D502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0" y="1433803"/>
            <a:ext cx="1944216" cy="2355237"/>
          </a:xfrm>
          <a:prstGeom prst="rect">
            <a:avLst/>
          </a:prstGeom>
        </p:spPr>
      </p:pic>
      <p:pic>
        <p:nvPicPr>
          <p:cNvPr id="8" name="Picture 7" descr="Leading Jet #tau_{32} Distribution (m_{j} _ 172.5GeVHerwig7RegionSL.png">
            <a:extLst>
              <a:ext uri="{FF2B5EF4-FFF2-40B4-BE49-F238E27FC236}">
                <a16:creationId xmlns:a16="http://schemas.microsoft.com/office/drawing/2014/main" id="{C5CF4980-93FC-1E48-BA6D-3D232808B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33803"/>
            <a:ext cx="1944216" cy="23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5642"/>
      </p:ext>
    </p:extLst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645A-681C-C443-A04F-7C55596E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to Greater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0B2D8-99F5-A74C-8308-03F3A8013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163428" cy="2160240"/>
          </a:xfrm>
        </p:spPr>
        <p:txBody>
          <a:bodyPr/>
          <a:lstStyle/>
          <a:p>
            <a:r>
              <a:rPr lang="en-US" sz="2400" dirty="0"/>
              <a:t>Increase data sample</a:t>
            </a:r>
          </a:p>
          <a:p>
            <a:pPr lvl="1"/>
            <a:r>
              <a:rPr lang="en-US" sz="2000" dirty="0"/>
              <a:t>Working with 2017 data </a:t>
            </a:r>
            <a:br>
              <a:rPr lang="en-US" sz="2000" dirty="0"/>
            </a:br>
            <a:r>
              <a:rPr lang="en-US" sz="2000" dirty="0"/>
              <a:t>→ x2 increase</a:t>
            </a:r>
          </a:p>
          <a:p>
            <a:pPr lvl="1"/>
            <a:r>
              <a:rPr lang="en-US" sz="2000" dirty="0"/>
              <a:t>Started collisions last week </a:t>
            </a:r>
            <a:br>
              <a:rPr lang="en-US" sz="2000" dirty="0"/>
            </a:br>
            <a:r>
              <a:rPr lang="en-US" sz="2000" dirty="0"/>
              <a:t>→ another x2?</a:t>
            </a:r>
          </a:p>
          <a:p>
            <a:pPr lvl="1"/>
            <a:r>
              <a:rPr lang="en-US" sz="2000" dirty="0"/>
              <a:t>Measure doubly-differential cross sections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260C89-8840-2745-AC34-D1FDA5F7637A}"/>
              </a:ext>
            </a:extLst>
          </p:cNvPr>
          <p:cNvSpPr txBox="1">
            <a:spLocks/>
          </p:cNvSpPr>
          <p:nvPr/>
        </p:nvSpPr>
        <p:spPr bwMode="auto">
          <a:xfrm>
            <a:off x="4620628" y="1556792"/>
            <a:ext cx="4474840" cy="43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/>
              <a:t>Systematic uncertainties</a:t>
            </a:r>
          </a:p>
          <a:p>
            <a:pPr lvl="1"/>
            <a:r>
              <a:rPr lang="en-US" sz="2000" kern="0" dirty="0"/>
              <a:t>B-tagging – using top mass as a tool to constrain uncertainty</a:t>
            </a:r>
          </a:p>
          <a:p>
            <a:pPr lvl="1"/>
            <a:r>
              <a:rPr lang="en-US" sz="2000" kern="0" dirty="0"/>
              <a:t>Parton-shower &amp; hadronization</a:t>
            </a:r>
          </a:p>
          <a:p>
            <a:pPr lvl="2"/>
            <a:r>
              <a:rPr lang="en-US" sz="1600" kern="0" dirty="0"/>
              <a:t>Exploring the difference in models</a:t>
            </a:r>
          </a:p>
          <a:p>
            <a:pPr lvl="2"/>
            <a:r>
              <a:rPr lang="en-US" sz="1600" kern="0" dirty="0"/>
              <a:t>Improve the models and/or make tagging less sensitive to differences?</a:t>
            </a:r>
          </a:p>
          <a:p>
            <a:pPr lvl="1"/>
            <a:r>
              <a:rPr lang="en-US" sz="2000" kern="0" dirty="0"/>
              <a:t>ME modelling</a:t>
            </a:r>
          </a:p>
          <a:p>
            <a:pPr lvl="2"/>
            <a:r>
              <a:rPr lang="en-US" sz="1600" kern="0" dirty="0"/>
              <a:t>Ongoing effort with MC developers to understand POWHEG and </a:t>
            </a:r>
            <a:r>
              <a:rPr lang="en-US" sz="1600" kern="0" dirty="0" err="1"/>
              <a:t>aMC@NLO</a:t>
            </a:r>
            <a:r>
              <a:rPr lang="en-US" sz="1600" kern="0" dirty="0"/>
              <a:t> differences</a:t>
            </a:r>
          </a:p>
          <a:p>
            <a:pPr lvl="1"/>
            <a:endParaRPr lang="en-US" sz="20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8C07F-1A44-914E-916C-06EF90F6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038034"/>
            <a:ext cx="2376264" cy="227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A9E9E-51CE-CE43-A4E4-7FFBD190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2576"/>
            <a:ext cx="2349840" cy="225452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A40FFA32-6433-E64F-A480-AFA2DF57878F}"/>
              </a:ext>
            </a:extLst>
          </p:cNvPr>
          <p:cNvSpPr/>
          <p:nvPr/>
        </p:nvSpPr>
        <p:spPr bwMode="auto">
          <a:xfrm>
            <a:off x="2483768" y="4869160"/>
            <a:ext cx="432048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60619"/>
      </p:ext>
    </p:extLst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5976664" cy="489654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Completed first differential cross-section measurement using boosted top jets</a:t>
            </a:r>
          </a:p>
          <a:p>
            <a:r>
              <a:rPr lang="en-CA" sz="1800" b="0" dirty="0"/>
              <a:t>Exploring mass scales &gt; 2 </a:t>
            </a:r>
            <a:r>
              <a:rPr lang="en-CA" sz="1800" b="0" dirty="0" err="1"/>
              <a:t>TeV</a:t>
            </a:r>
            <a:endParaRPr lang="en-CA" sz="2000" b="0" dirty="0"/>
          </a:p>
          <a:p>
            <a:r>
              <a:rPr lang="en-CA" sz="1800" b="0" dirty="0"/>
              <a:t>Revealed generally good agreement with QCD predictions</a:t>
            </a:r>
          </a:p>
          <a:p>
            <a:r>
              <a:rPr lang="en-CA" sz="1800" b="0" dirty="0"/>
              <a:t>Softer production than expected</a:t>
            </a:r>
          </a:p>
          <a:p>
            <a:r>
              <a:rPr lang="en-CA" sz="1800" b="0" dirty="0"/>
              <a:t>More top pairs at large angles</a:t>
            </a:r>
          </a:p>
          <a:p>
            <a:pPr marL="0" indent="0">
              <a:buNone/>
            </a:pPr>
            <a:r>
              <a:rPr lang="en-CA" sz="2000" dirty="0"/>
              <a:t>Discriminating between theory predictions</a:t>
            </a:r>
          </a:p>
          <a:p>
            <a:r>
              <a:rPr lang="en-CA" sz="1800" b="0" dirty="0"/>
              <a:t>Focuses activity on understanding physics differences</a:t>
            </a:r>
            <a:endParaRPr lang="en-CA" sz="2000" dirty="0"/>
          </a:p>
          <a:p>
            <a:pPr marL="0" indent="0">
              <a:buNone/>
            </a:pPr>
            <a:r>
              <a:rPr lang="en-CA" sz="2000" dirty="0"/>
              <a:t>Expect to make improved measurements over next 2 years</a:t>
            </a:r>
          </a:p>
          <a:p>
            <a:pPr marL="0" indent="0">
              <a:buNone/>
            </a:pPr>
            <a:endParaRPr lang="en-CA" sz="1800" dirty="0"/>
          </a:p>
          <a:p>
            <a:endParaRPr lang="en-CA" sz="18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8640"/>
            <a:ext cx="8229600" cy="1143000"/>
          </a:xfrm>
        </p:spPr>
        <p:txBody>
          <a:bodyPr/>
          <a:lstStyle/>
          <a:p>
            <a:r>
              <a:rPr lang="en-US" dirty="0"/>
              <a:t>Summary and 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9833B-E835-B14B-AECC-C367925D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720" y="3429000"/>
            <a:ext cx="2510656" cy="1668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1A3DE-7320-CD48-B8C0-9E8C632ACD12}"/>
              </a:ext>
            </a:extLst>
          </p:cNvPr>
          <p:cNvSpPr txBox="1"/>
          <p:nvPr/>
        </p:nvSpPr>
        <p:spPr>
          <a:xfrm>
            <a:off x="6331992" y="2132856"/>
            <a:ext cx="242411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hlinkClick r:id="rId3"/>
              </a:rPr>
              <a:t>Submitted to PRD:  arXiv:1801.02052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21441"/>
      </p:ext>
    </p:extLst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12D5-41C6-4947-8475-9FAE019C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BackUp</a:t>
            </a:r>
            <a:r>
              <a:rPr lang="en-US" dirty="0"/>
              <a:t> Stuff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79635-7974-0542-9AB7-50B56D4D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01" y="2420888"/>
            <a:ext cx="7504997" cy="25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87010"/>
      </p:ext>
    </p:extLst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2500" r="1667" b="1457"/>
          <a:stretch/>
        </p:blipFill>
        <p:spPr>
          <a:xfrm>
            <a:off x="4355976" y="1412776"/>
            <a:ext cx="4389886" cy="3168352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Addressing Pile-Up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4608512" cy="417646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Jets are extended objects</a:t>
            </a:r>
          </a:p>
          <a:p>
            <a:r>
              <a:rPr lang="en-CA" sz="1800" b="0" dirty="0"/>
              <a:t>Contributions from additional </a:t>
            </a:r>
            <a:br>
              <a:rPr lang="en-CA" sz="1800" b="0" dirty="0"/>
            </a:br>
            <a:r>
              <a:rPr lang="en-CA" sz="1800" b="0" dirty="0"/>
              <a:t>interactions have significant </a:t>
            </a:r>
            <a:br>
              <a:rPr lang="en-CA" sz="1800" b="0" dirty="0"/>
            </a:br>
            <a:r>
              <a:rPr lang="en-CA" sz="1800" b="0" dirty="0"/>
              <a:t>effect on observed properties</a:t>
            </a:r>
            <a:endParaRPr lang="en-CA" sz="1600" b="0" dirty="0"/>
          </a:p>
          <a:p>
            <a:pPr marL="457200" lvl="1" indent="0">
              <a:buNone/>
            </a:pPr>
            <a:endParaRPr lang="en-CA" sz="1600" dirty="0"/>
          </a:p>
          <a:p>
            <a:pPr marL="57150" indent="0">
              <a:buNone/>
            </a:pPr>
            <a:r>
              <a:rPr lang="en-CA" sz="2000" dirty="0"/>
              <a:t>Various strategies to address</a:t>
            </a:r>
          </a:p>
          <a:p>
            <a:pPr indent="-285750"/>
            <a:r>
              <a:rPr lang="en-CA" sz="1800" b="0" dirty="0"/>
              <a:t>Correct with average calibration</a:t>
            </a:r>
          </a:p>
          <a:p>
            <a:pPr lvl="1"/>
            <a:r>
              <a:rPr lang="en-CA" sz="1400" dirty="0"/>
              <a:t>Only used at </a:t>
            </a:r>
            <a:r>
              <a:rPr lang="en-CA" sz="1400" dirty="0" err="1"/>
              <a:t>Tevatron</a:t>
            </a:r>
            <a:r>
              <a:rPr lang="en-CA" sz="1400" dirty="0"/>
              <a:t>, and never</a:t>
            </a:r>
            <a:br>
              <a:rPr lang="en-CA" sz="1400" dirty="0"/>
            </a:br>
            <a:r>
              <a:rPr lang="en-CA" sz="1400" dirty="0"/>
              <a:t>on jet substructure</a:t>
            </a:r>
          </a:p>
          <a:p>
            <a:pPr indent="-285750"/>
            <a:r>
              <a:rPr lang="en-CA" sz="1800" b="0" dirty="0"/>
              <a:t>Correct event-by-event</a:t>
            </a:r>
          </a:p>
          <a:p>
            <a:pPr lvl="1"/>
            <a:r>
              <a:rPr lang="en-CA" sz="1400" dirty="0"/>
              <a:t>Works OK but cumbersome</a:t>
            </a:r>
            <a:endParaRPr lang="en-CA" sz="1400" b="0" dirty="0"/>
          </a:p>
          <a:p>
            <a:pPr indent="-285750"/>
            <a:r>
              <a:rPr lang="en-CA" sz="1800" b="0" dirty="0"/>
              <a:t>Can “cut-out” pile-up contributions</a:t>
            </a:r>
          </a:p>
          <a:p>
            <a:pPr lvl="1"/>
            <a:r>
              <a:rPr lang="en-CA" sz="1400" dirty="0"/>
              <a:t>This is method of choice</a:t>
            </a:r>
          </a:p>
          <a:p>
            <a:pPr lvl="1"/>
            <a:r>
              <a:rPr lang="en-CA" sz="1400" dirty="0"/>
              <a:t>Requires careful calibration</a:t>
            </a:r>
            <a:endParaRPr lang="en-CA" sz="12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6804248" y="1412776"/>
            <a:ext cx="2088232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Farooque</a:t>
            </a:r>
            <a:r>
              <a:rPr lang="en-US" sz="1100" dirty="0"/>
              <a:t>, Ph.D. Thesis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253" r="2072" b="1446"/>
          <a:stretch/>
        </p:blipFill>
        <p:spPr>
          <a:xfrm>
            <a:off x="5868144" y="4581128"/>
            <a:ext cx="276030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79592"/>
      </p:ext>
    </p:extLst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Tau</a:t>
            </a:r>
            <a:r>
              <a:rPr lang="en-US" baseline="-25000" dirty="0"/>
              <a:t>32</a:t>
            </a:r>
            <a:r>
              <a:rPr lang="en-US" dirty="0"/>
              <a:t> Modelling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365713"/>
            <a:ext cx="3932795" cy="4990552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418813"/>
              </p:ext>
            </p:extLst>
          </p:nvPr>
        </p:nvGraphicFramePr>
        <p:xfrm>
          <a:off x="611560" y="2564904"/>
          <a:ext cx="3139001" cy="219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5" imgW="1943100" imgH="1358900" progId="Equation.DSMT4">
                  <p:embed/>
                </p:oleObj>
              </mc:Choice>
              <mc:Fallback>
                <p:oleObj name="Equation" r:id="rId5" imgW="1943100" imgH="13589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2564904"/>
                        <a:ext cx="3139001" cy="2195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5805264"/>
            <a:ext cx="280831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Thaler</a:t>
            </a:r>
            <a:r>
              <a:rPr lang="en-US" sz="1100" dirty="0"/>
              <a:t> &amp; van Tilburg, JHEP 03 (2011) 015; JHEP 02 (2012) 093 </a:t>
            </a:r>
          </a:p>
        </p:txBody>
      </p:sp>
    </p:spTree>
    <p:extLst>
      <p:ext uri="{BB962C8B-B14F-4D97-AF65-F5344CB8AC3E}">
        <p14:creationId xmlns:p14="http://schemas.microsoft.com/office/powerpoint/2010/main" val="2099551511"/>
      </p:ext>
    </p:extLst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Current Choice of Algorithms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3816424" cy="2592288"/>
          </a:xfrm>
        </p:spPr>
        <p:txBody>
          <a:bodyPr/>
          <a:lstStyle/>
          <a:p>
            <a:pPr marL="0" indent="0">
              <a:buNone/>
            </a:pPr>
            <a:r>
              <a:rPr lang="en-CA" sz="2000" b="0" dirty="0"/>
              <a:t>Looked at algorithm with 2 variables:  </a:t>
            </a:r>
            <a:br>
              <a:rPr lang="en-CA" sz="2000" b="0" dirty="0"/>
            </a:br>
            <a:endParaRPr lang="en-CA" sz="2000" b="0" dirty="0"/>
          </a:p>
          <a:p>
            <a:pPr marL="0" indent="0">
              <a:buNone/>
            </a:pPr>
            <a:r>
              <a:rPr lang="en-CA" sz="2000" b="0" dirty="0" err="1"/>
              <a:t>Optimitized</a:t>
            </a:r>
            <a:r>
              <a:rPr lang="en-CA" sz="2000" b="0" dirty="0"/>
              <a:t> for jets with  </a:t>
            </a:r>
            <a:br>
              <a:rPr lang="en-CA" sz="2000" b="0" dirty="0"/>
            </a:br>
            <a:r>
              <a:rPr lang="en-CA" sz="2000" b="0" dirty="0" err="1"/>
              <a:t>p</a:t>
            </a:r>
            <a:r>
              <a:rPr lang="en-CA" sz="2000" b="0" baseline="-25000" dirty="0" err="1"/>
              <a:t>T</a:t>
            </a:r>
            <a:r>
              <a:rPr lang="en-CA" sz="2000" b="0" dirty="0"/>
              <a:t> &gt; 500 </a:t>
            </a:r>
            <a:r>
              <a:rPr lang="en-CA" sz="2000" b="0" dirty="0" err="1"/>
              <a:t>GeV</a:t>
            </a:r>
            <a:r>
              <a:rPr lang="el-GR" sz="2000" b="0" dirty="0"/>
              <a:t>,</a:t>
            </a:r>
            <a:endParaRPr lang="en-CA" sz="2000" b="0" dirty="0"/>
          </a:p>
          <a:p>
            <a:r>
              <a:rPr lang="en-CA" sz="1600" b="0" dirty="0" err="1"/>
              <a:t>M</a:t>
            </a:r>
            <a:r>
              <a:rPr lang="en-CA" sz="1600" b="0" baseline="-25000" dirty="0" err="1"/>
              <a:t>jet</a:t>
            </a:r>
            <a:r>
              <a:rPr lang="en-CA" sz="1600" b="0" baseline="-25000" dirty="0"/>
              <a:t> </a:t>
            </a:r>
            <a:r>
              <a:rPr lang="en-CA" sz="1600" b="0" dirty="0"/>
              <a:t>&gt; 125 </a:t>
            </a:r>
            <a:r>
              <a:rPr lang="en-CA" sz="1600" b="0" dirty="0" err="1"/>
              <a:t>GeV</a:t>
            </a:r>
            <a:endParaRPr lang="en-CA" sz="1600" b="0" dirty="0"/>
          </a:p>
          <a:p>
            <a:r>
              <a:rPr lang="el-GR" sz="1600" b="0" dirty="0"/>
              <a:t>τ</a:t>
            </a:r>
            <a:r>
              <a:rPr lang="en-CA" sz="1600" b="0" baseline="-25000" dirty="0"/>
              <a:t>32</a:t>
            </a:r>
            <a:r>
              <a:rPr lang="en-CA" sz="1600" b="0" dirty="0"/>
              <a:t> &gt; 0.58</a:t>
            </a:r>
          </a:p>
          <a:p>
            <a:pPr marL="0" indent="0">
              <a:buNone/>
            </a:pPr>
            <a:endParaRPr lang="en-CA" sz="2000" b="0" dirty="0"/>
          </a:p>
          <a:p>
            <a:pPr marL="0" indent="0">
              <a:buNone/>
            </a:pPr>
            <a:endParaRPr lang="en-CA" sz="1800" b="0" dirty="0"/>
          </a:p>
          <a:p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77072"/>
            <a:ext cx="3730615" cy="24171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83968" y="1556792"/>
            <a:ext cx="4702678" cy="5113938"/>
            <a:chOff x="4283968" y="2131486"/>
            <a:chExt cx="4702678" cy="51139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968" y="2131486"/>
              <a:ext cx="4702678" cy="511393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 bwMode="auto">
            <a:xfrm flipV="1">
              <a:off x="8172400" y="2492896"/>
              <a:ext cx="0" cy="9361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 flipV="1">
              <a:off x="8172400" y="4293096"/>
              <a:ext cx="0" cy="9361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8172400" y="6093296"/>
              <a:ext cx="0" cy="93610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436096" y="2492896"/>
              <a:ext cx="0" cy="9361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5436096" y="4293096"/>
              <a:ext cx="0" cy="9361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5436096" y="6021288"/>
              <a:ext cx="0" cy="93610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53420910"/>
      </p:ext>
    </p:extLst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en-US" dirty="0"/>
              <a:t>Aside: Trimming Cuts Out QCD Too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4608512" cy="489654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Trimming removes part of the QCD jet as well</a:t>
            </a:r>
          </a:p>
          <a:p>
            <a:r>
              <a:rPr lang="en-CA" sz="1800" b="0" dirty="0"/>
              <a:t>Current parameters remove 100 </a:t>
            </a:r>
            <a:r>
              <a:rPr lang="en-CA" sz="1800" b="0" dirty="0" err="1"/>
              <a:t>GeV</a:t>
            </a:r>
            <a:r>
              <a:rPr lang="en-CA" sz="1800" b="0" dirty="0"/>
              <a:t> </a:t>
            </a:r>
            <a:r>
              <a:rPr lang="en-CA" sz="1800" b="0" dirty="0" err="1"/>
              <a:t>subjet</a:t>
            </a:r>
            <a:r>
              <a:rPr lang="en-CA" sz="1800" b="0" dirty="0"/>
              <a:t> for a 1 </a:t>
            </a:r>
            <a:r>
              <a:rPr lang="en-CA" sz="1800" b="0" dirty="0" err="1"/>
              <a:t>TeV</a:t>
            </a:r>
            <a:r>
              <a:rPr lang="en-CA" sz="1800" b="0" dirty="0"/>
              <a:t> object!</a:t>
            </a:r>
          </a:p>
          <a:p>
            <a:r>
              <a:rPr lang="en-CA" sz="1800" b="0" dirty="0"/>
              <a:t>Requires good fragmentation models in order to calibrate correctly</a:t>
            </a:r>
          </a:p>
          <a:p>
            <a:r>
              <a:rPr lang="en-CA" sz="1800" b="0" dirty="0"/>
              <a:t>Competing schemes for this</a:t>
            </a:r>
          </a:p>
          <a:p>
            <a:pPr lvl="1"/>
            <a:r>
              <a:rPr lang="en-CA" sz="1800" b="0" dirty="0"/>
              <a:t>Mass-drop</a:t>
            </a:r>
          </a:p>
          <a:p>
            <a:pPr lvl="1"/>
            <a:r>
              <a:rPr lang="en-CA" sz="1800" b="0" dirty="0"/>
              <a:t>C/A clustering</a:t>
            </a:r>
          </a:p>
          <a:p>
            <a:r>
              <a:rPr lang="en-CA" sz="1800" b="0" dirty="0"/>
              <a:t>Optimizing </a:t>
            </a:r>
            <a:r>
              <a:rPr lang="en-CA" sz="1800" b="0" dirty="0" err="1"/>
              <a:t>f</a:t>
            </a:r>
            <a:r>
              <a:rPr lang="en-CA" sz="1800" b="0" baseline="-25000" dirty="0" err="1"/>
              <a:t>cut</a:t>
            </a:r>
            <a:r>
              <a:rPr lang="en-CA" sz="1800" b="0" dirty="0"/>
              <a:t> and </a:t>
            </a:r>
            <a:r>
              <a:rPr lang="en-CA" sz="1800" b="0" dirty="0" err="1"/>
              <a:t>R</a:t>
            </a:r>
            <a:r>
              <a:rPr lang="en-CA" sz="1800" b="0" baseline="-25000" dirty="0" err="1"/>
              <a:t>sub</a:t>
            </a:r>
            <a:r>
              <a:rPr lang="en-CA" sz="1800" b="0" dirty="0"/>
              <a:t> remain open questions</a:t>
            </a:r>
          </a:p>
          <a:p>
            <a:pPr lvl="1"/>
            <a:endParaRPr lang="en-CA" sz="800" b="0" dirty="0"/>
          </a:p>
          <a:p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628800"/>
            <a:ext cx="415430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846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901A4-9A10-B04B-8A18-AC64A0C19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Quark is Special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0F67-6FDA-6549-BE8B-35F249CAC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289" y="1783915"/>
            <a:ext cx="4330824" cy="30114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Properties</a:t>
            </a:r>
          </a:p>
          <a:p>
            <a:pPr lvl="1"/>
            <a:r>
              <a:rPr lang="en-US" sz="1800" b="0" dirty="0"/>
              <a:t>Most massive fermion</a:t>
            </a:r>
          </a:p>
          <a:p>
            <a:pPr lvl="1"/>
            <a:r>
              <a:rPr lang="en-US" sz="1800" b="0" dirty="0"/>
              <a:t>Decays before hadronization</a:t>
            </a:r>
          </a:p>
          <a:p>
            <a:endParaRPr lang="en-US" sz="1800" b="0" dirty="0"/>
          </a:p>
          <a:p>
            <a:pPr marL="0" indent="0">
              <a:buNone/>
            </a:pPr>
            <a:r>
              <a:rPr lang="en-US" sz="2000" dirty="0"/>
              <a:t>Large mass also a challenge</a:t>
            </a:r>
          </a:p>
          <a:p>
            <a:pPr lvl="1"/>
            <a:r>
              <a:rPr lang="en-US" sz="1800" b="0" dirty="0"/>
              <a:t>Decay products are energetic</a:t>
            </a:r>
          </a:p>
          <a:p>
            <a:pPr lvl="1"/>
            <a:r>
              <a:rPr lang="en-US" sz="1800" b="0" dirty="0"/>
              <a:t>Difficult to reconstruct top quark decays in pair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1945D-5CF9-FB4F-8A8F-4FC7C0A89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13" y="2120757"/>
            <a:ext cx="3903659" cy="3024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63204-2BE2-784C-BBC9-1A0E97F18911}"/>
              </a:ext>
            </a:extLst>
          </p:cNvPr>
          <p:cNvSpPr txBox="1"/>
          <p:nvPr/>
        </p:nvSpPr>
        <p:spPr>
          <a:xfrm>
            <a:off x="5724128" y="5481935"/>
            <a:ext cx="27723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Incandela</a:t>
            </a:r>
            <a:r>
              <a:rPr lang="en-US" sz="1200" dirty="0"/>
              <a:t>, </a:t>
            </a:r>
            <a:r>
              <a:rPr lang="en-US" sz="1200" dirty="0" err="1"/>
              <a:t>Quadt</a:t>
            </a:r>
            <a:r>
              <a:rPr lang="en-US" sz="1200" dirty="0"/>
              <a:t>, Wagner &amp; </a:t>
            </a:r>
            <a:r>
              <a:rPr lang="en-US" sz="1200" dirty="0" err="1"/>
              <a:t>Wicke</a:t>
            </a:r>
            <a:r>
              <a:rPr lang="en-US" sz="1200" dirty="0"/>
              <a:t>, </a:t>
            </a:r>
            <a:r>
              <a:rPr lang="en-CA" sz="1200" dirty="0"/>
              <a:t>Prog.Part.Nucl.Phys.63:239-292,2009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CC1F5-A8D8-C848-B8CA-1318EAC6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595235"/>
            <a:ext cx="1872208" cy="19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64964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tlas.web.cern.ch/Atlas/GROUPS/PHYSICS/CombinedSummaryPlots/TOP/tt_xsec_vsroots/tt_xsec_vsroots.png">
            <a:extLst>
              <a:ext uri="{FF2B5EF4-FFF2-40B4-BE49-F238E27FC236}">
                <a16:creationId xmlns:a16="http://schemas.microsoft.com/office/drawing/2014/main" id="{7998A18E-B9FD-C543-ABFF-6429FF42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05" y="2409855"/>
            <a:ext cx="6158258" cy="41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28600"/>
            <a:ext cx="8229600" cy="1040160"/>
          </a:xfrm>
        </p:spPr>
        <p:txBody>
          <a:bodyPr/>
          <a:lstStyle/>
          <a:p>
            <a:r>
              <a:rPr lang="en-US" dirty="0"/>
              <a:t>What Are Boosted Top Quarks?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5847184" cy="51054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Top quark pair production ubiquitous at LHC</a:t>
            </a:r>
          </a:p>
          <a:p>
            <a:r>
              <a:rPr lang="el-GR" sz="2000" b="0" dirty="0"/>
              <a:t>σ</a:t>
            </a:r>
            <a:r>
              <a:rPr lang="en-CA" sz="2000" b="0" dirty="0"/>
              <a:t> = 832 ± 51 </a:t>
            </a:r>
            <a:r>
              <a:rPr lang="en-CA" sz="2000" b="0" dirty="0" err="1"/>
              <a:t>pb</a:t>
            </a:r>
            <a:r>
              <a:rPr lang="en-CA" sz="2000" b="0" dirty="0"/>
              <a:t> </a:t>
            </a:r>
          </a:p>
          <a:p>
            <a:pPr marL="0" indent="0">
              <a:buNone/>
            </a:pPr>
            <a:endParaRPr lang="en-CA" sz="2000" b="0" dirty="0"/>
          </a:p>
          <a:p>
            <a:r>
              <a:rPr lang="en-CA" sz="2000" b="0" dirty="0"/>
              <a:t>At 10</a:t>
            </a:r>
            <a:r>
              <a:rPr lang="en-CA" sz="2000" b="0" baseline="30000" dirty="0"/>
              <a:t>34</a:t>
            </a:r>
            <a:r>
              <a:rPr lang="en-CA" sz="2000" b="0" dirty="0"/>
              <a:t> cm</a:t>
            </a:r>
            <a:r>
              <a:rPr lang="en-CA" sz="2000" b="0" baseline="30000" dirty="0"/>
              <a:t>-2</a:t>
            </a:r>
            <a:r>
              <a:rPr lang="en-CA" sz="2000" b="0" dirty="0"/>
              <a:t> s</a:t>
            </a:r>
            <a:r>
              <a:rPr lang="en-CA" sz="2000" b="0" baseline="30000" dirty="0"/>
              <a:t>-1</a:t>
            </a:r>
            <a:r>
              <a:rPr lang="en-CA" sz="2000" b="0" dirty="0"/>
              <a:t>, </a:t>
            </a:r>
            <a:br>
              <a:rPr lang="en-CA" sz="2000" b="0" dirty="0"/>
            </a:br>
            <a:r>
              <a:rPr lang="en-CA" sz="2000" b="0" dirty="0"/>
              <a:t>this gives a </a:t>
            </a:r>
            <a:br>
              <a:rPr lang="en-CA" sz="2000" b="0" dirty="0"/>
            </a:br>
            <a:r>
              <a:rPr lang="en-CA" sz="2000" b="0" dirty="0"/>
              <a:t>top quark every </a:t>
            </a:r>
            <a:br>
              <a:rPr lang="en-CA" sz="2000" b="0" dirty="0"/>
            </a:br>
            <a:r>
              <a:rPr lang="en-CA" sz="2000" b="0" dirty="0"/>
              <a:t>few seconds</a:t>
            </a:r>
          </a:p>
          <a:p>
            <a:pPr marL="0" indent="0">
              <a:buNone/>
            </a:pPr>
            <a:endParaRPr lang="en-CA" sz="2000" b="0" dirty="0"/>
          </a:p>
          <a:p>
            <a:pPr marL="0" indent="0">
              <a:buNone/>
            </a:pPr>
            <a:r>
              <a:rPr lang="en-CA" sz="2000" dirty="0"/>
              <a:t>Boosted top quarks</a:t>
            </a:r>
            <a:br>
              <a:rPr lang="en-CA" sz="2000" dirty="0"/>
            </a:br>
            <a:r>
              <a:rPr lang="en-CA" sz="2000" dirty="0"/>
              <a:t>are those with </a:t>
            </a:r>
          </a:p>
          <a:p>
            <a:pPr marL="400050" lvl="1" indent="0">
              <a:buNone/>
            </a:pPr>
            <a:br>
              <a:rPr lang="en-CA" sz="1600" b="0" dirty="0"/>
            </a:br>
            <a:r>
              <a:rPr lang="en-CA" sz="1600" b="0" dirty="0" err="1"/>
              <a:t>p</a:t>
            </a:r>
            <a:r>
              <a:rPr lang="en-CA" sz="1600" b="0" baseline="-25000" dirty="0" err="1"/>
              <a:t>T</a:t>
            </a:r>
            <a:r>
              <a:rPr lang="en-CA" sz="1600" b="0" dirty="0"/>
              <a:t> </a:t>
            </a:r>
            <a:r>
              <a:rPr lang="en-CA" sz="1600" dirty="0"/>
              <a:t>≳</a:t>
            </a:r>
            <a:r>
              <a:rPr lang="en-CA" sz="1600" b="0" dirty="0"/>
              <a:t> 500 GeV</a:t>
            </a:r>
          </a:p>
          <a:p>
            <a:pPr marL="400050" lvl="1" indent="0">
              <a:buNone/>
            </a:pPr>
            <a:endParaRPr lang="en-CA" sz="2000" b="0" dirty="0"/>
          </a:p>
          <a:p>
            <a:r>
              <a:rPr lang="en-CA" sz="1800" b="0" dirty="0"/>
              <a:t>Rare – 0.1% of total</a:t>
            </a:r>
          </a:p>
          <a:p>
            <a:pPr marL="0" indent="0">
              <a:buNone/>
            </a:pPr>
            <a:endParaRPr lang="en-CA" sz="2000" b="0" dirty="0"/>
          </a:p>
          <a:p>
            <a:pPr marL="0" indent="0"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96136" y="1556792"/>
            <a:ext cx="275084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0050" lvl="1" indent="0">
              <a:buNone/>
            </a:pPr>
            <a:endParaRPr lang="en-CA" sz="1600" dirty="0"/>
          </a:p>
          <a:p>
            <a:pPr marL="400050" lvl="1" indent="0">
              <a:buNone/>
            </a:pPr>
            <a:endParaRPr lang="en-CA" sz="1600" dirty="0"/>
          </a:p>
          <a:p>
            <a:pPr marL="0" indent="0">
              <a:buFontTx/>
              <a:buNone/>
            </a:pPr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380312" y="2082783"/>
            <a:ext cx="122413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LHC TOP WG</a:t>
            </a:r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8B33-9EC1-C647-B0FD-6DF76521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Quark Pair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5AAED-B16B-9247-8B9E-75C72BE74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547" y="1700808"/>
            <a:ext cx="4474840" cy="381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Each top quark decays weakly</a:t>
            </a:r>
          </a:p>
          <a:p>
            <a:pPr lvl="1"/>
            <a:r>
              <a:rPr lang="en-US" sz="1800" dirty="0"/>
              <a:t>3 possible final states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000" dirty="0"/>
              <a:t>Focus on the “all-hadronic” mode</a:t>
            </a:r>
          </a:p>
          <a:p>
            <a:pPr lvl="1"/>
            <a:r>
              <a:rPr lang="en-US" sz="1800" dirty="0"/>
              <a:t>44% of all decays</a:t>
            </a:r>
          </a:p>
          <a:p>
            <a:pPr lvl="1"/>
            <a:r>
              <a:rPr lang="en-US" sz="1800" dirty="0"/>
              <a:t>No undetected particles!</a:t>
            </a:r>
          </a:p>
          <a:p>
            <a:pPr lvl="1"/>
            <a:r>
              <a:rPr lang="en-US" sz="1800" dirty="0"/>
              <a:t>At high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, top quark decay reconstructed as a “top jet”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B04B6-70E6-DE4F-BF0C-CB89A1127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872" y="1371600"/>
            <a:ext cx="3132348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DD7B2-F330-F246-8830-8DABFA07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501008"/>
            <a:ext cx="2927124" cy="3166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07B3B-34DA-AD44-B394-02F4E9AF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597524"/>
            <a:ext cx="15367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0941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28600"/>
            <a:ext cx="8229600" cy="1143000"/>
          </a:xfrm>
        </p:spPr>
        <p:txBody>
          <a:bodyPr/>
          <a:lstStyle/>
          <a:p>
            <a:r>
              <a:rPr lang="en-US" dirty="0"/>
              <a:t>A Very high-P</a:t>
            </a:r>
            <a:r>
              <a:rPr lang="en-US" baseline="-25000" dirty="0"/>
              <a:t>T</a:t>
            </a:r>
            <a:r>
              <a:rPr lang="en-US" dirty="0"/>
              <a:t> Top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19076"/>
            <a:ext cx="7920880" cy="5229760"/>
          </a:xfrm>
          <a:prstGeom prst="rect">
            <a:avLst/>
          </a:prstGeom>
        </p:spPr>
      </p:pic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816" y="1412776"/>
            <a:ext cx="3384376" cy="2108448"/>
          </a:xfrm>
        </p:spPr>
        <p:txBody>
          <a:bodyPr/>
          <a:lstStyle/>
          <a:p>
            <a:r>
              <a:rPr lang="en-CA" sz="1600" b="0" dirty="0" err="1">
                <a:solidFill>
                  <a:srgbClr val="CCFFCC"/>
                </a:solidFill>
              </a:rPr>
              <a:t>Muon</a:t>
            </a:r>
            <a:r>
              <a:rPr lang="en-CA" sz="1600" b="0" dirty="0">
                <a:solidFill>
                  <a:srgbClr val="CCFFCC"/>
                </a:solidFill>
              </a:rPr>
              <a:t> + Missing E</a:t>
            </a:r>
            <a:r>
              <a:rPr lang="en-CA" sz="1600" b="0" baseline="-25000" dirty="0">
                <a:solidFill>
                  <a:srgbClr val="CCFFCC"/>
                </a:solidFill>
              </a:rPr>
              <a:t>T</a:t>
            </a:r>
            <a:r>
              <a:rPr lang="en-CA" sz="1600" b="0" dirty="0">
                <a:solidFill>
                  <a:srgbClr val="CCFFCC"/>
                </a:solidFill>
              </a:rPr>
              <a:t> 470 </a:t>
            </a:r>
            <a:r>
              <a:rPr lang="en-CA" sz="1600" b="0" dirty="0" err="1">
                <a:solidFill>
                  <a:srgbClr val="CCFFCC"/>
                </a:solidFill>
              </a:rPr>
              <a:t>GeV</a:t>
            </a:r>
            <a:r>
              <a:rPr lang="en-CA" sz="1600" b="0" dirty="0">
                <a:solidFill>
                  <a:srgbClr val="CCFFCC"/>
                </a:solidFill>
              </a:rPr>
              <a:t> </a:t>
            </a:r>
          </a:p>
          <a:p>
            <a:r>
              <a:rPr lang="en-CA" sz="1600" b="0" dirty="0">
                <a:solidFill>
                  <a:srgbClr val="CCFFCC"/>
                </a:solidFill>
              </a:rPr>
              <a:t>3  R=0.4 jets</a:t>
            </a:r>
          </a:p>
          <a:p>
            <a:r>
              <a:rPr lang="en-CA" sz="1600" b="0" dirty="0">
                <a:solidFill>
                  <a:srgbClr val="CCFFCC"/>
                </a:solidFill>
              </a:rPr>
              <a:t>3 jets with </a:t>
            </a:r>
            <a:r>
              <a:rPr lang="en-CA" sz="1600" b="0" dirty="0" err="1">
                <a:solidFill>
                  <a:srgbClr val="CCFFCC"/>
                </a:solidFill>
              </a:rPr>
              <a:t>p</a:t>
            </a:r>
            <a:r>
              <a:rPr lang="en-CA" sz="1600" b="0" baseline="-25000" dirty="0" err="1">
                <a:solidFill>
                  <a:srgbClr val="CCFFCC"/>
                </a:solidFill>
              </a:rPr>
              <a:t>T</a:t>
            </a:r>
            <a:r>
              <a:rPr lang="en-CA" sz="1600" b="0" dirty="0">
                <a:solidFill>
                  <a:srgbClr val="CCFFCC"/>
                </a:solidFill>
              </a:rPr>
              <a:t>= 600 </a:t>
            </a:r>
            <a:r>
              <a:rPr lang="en-CA" sz="1600" b="0" dirty="0" err="1">
                <a:solidFill>
                  <a:srgbClr val="CCFFCC"/>
                </a:solidFill>
              </a:rPr>
              <a:t>GeV</a:t>
            </a:r>
            <a:r>
              <a:rPr lang="en-CA" sz="1600" b="0" dirty="0">
                <a:solidFill>
                  <a:srgbClr val="CCFFCC"/>
                </a:solidFill>
              </a:rPr>
              <a:t>,</a:t>
            </a:r>
            <a:br>
              <a:rPr lang="en-CA" sz="1600" b="0" dirty="0">
                <a:solidFill>
                  <a:srgbClr val="CCFFCC"/>
                </a:solidFill>
              </a:rPr>
            </a:br>
            <a:r>
              <a:rPr lang="en-CA" sz="1600" b="0" dirty="0">
                <a:solidFill>
                  <a:srgbClr val="CCFFCC"/>
                </a:solidFill>
              </a:rPr>
              <a:t>jet mass=180 </a:t>
            </a:r>
            <a:r>
              <a:rPr lang="en-CA" sz="1600" b="0" dirty="0" err="1">
                <a:solidFill>
                  <a:srgbClr val="CCFFCC"/>
                </a:solidFill>
              </a:rPr>
              <a:t>GeV</a:t>
            </a:r>
            <a:endParaRPr lang="en-CA" sz="1600" b="0" baseline="30000" dirty="0">
              <a:solidFill>
                <a:srgbClr val="CCFFCC"/>
              </a:solidFill>
            </a:endParaRPr>
          </a:p>
          <a:p>
            <a:r>
              <a:rPr lang="en-CA" sz="1600" b="0" dirty="0">
                <a:solidFill>
                  <a:srgbClr val="CCFFCC"/>
                </a:solidFill>
              </a:rPr>
              <a:t>Recoiling jet b-tagged</a:t>
            </a:r>
          </a:p>
          <a:p>
            <a:endParaRPr lang="en-CA" sz="2000" b="0" dirty="0">
              <a:solidFill>
                <a:srgbClr val="CCFFCC"/>
              </a:solidFill>
            </a:endParaRPr>
          </a:p>
          <a:p>
            <a:endParaRPr lang="en-CA" sz="2000" b="0" dirty="0">
              <a:solidFill>
                <a:srgbClr val="CCFFCC"/>
              </a:solidFill>
            </a:endParaRPr>
          </a:p>
          <a:p>
            <a:pPr>
              <a:buFontTx/>
              <a:buNone/>
            </a:pPr>
            <a:r>
              <a:rPr lang="en-CA" sz="2000" b="0" dirty="0">
                <a:solidFill>
                  <a:srgbClr val="CCFFCC"/>
                </a:solidFill>
              </a:rPr>
              <a:t>	</a:t>
            </a:r>
          </a:p>
          <a:p>
            <a:pPr>
              <a:buFontTx/>
              <a:buNone/>
            </a:pPr>
            <a:endParaRPr lang="en-CA" sz="2000" dirty="0">
              <a:solidFill>
                <a:srgbClr val="CCFFCC"/>
              </a:solidFill>
            </a:endParaRPr>
          </a:p>
          <a:p>
            <a:pPr>
              <a:buFontTx/>
              <a:buNone/>
            </a:pPr>
            <a:endParaRPr lang="en-US" sz="1600" dirty="0">
              <a:solidFill>
                <a:srgbClr val="CCFFCC"/>
              </a:solidFill>
            </a:endParaRPr>
          </a:p>
          <a:p>
            <a:pPr lvl="1"/>
            <a:endParaRPr lang="en-US" sz="18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63112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564904"/>
            <a:ext cx="3575782" cy="2520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823296"/>
            <a:ext cx="1970183" cy="1774056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28600"/>
            <a:ext cx="8229600" cy="1040160"/>
          </a:xfrm>
        </p:spPr>
        <p:txBody>
          <a:bodyPr/>
          <a:lstStyle/>
          <a:p>
            <a:r>
              <a:rPr lang="en-US" dirty="0"/>
              <a:t>Why the Interest in Boosted Tops?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4695056" cy="51054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Top quarks play a special role in many models for new physics, </a:t>
            </a:r>
            <a:r>
              <a:rPr lang="en-CA" sz="2000" dirty="0" err="1"/>
              <a:t>eg</a:t>
            </a:r>
            <a:r>
              <a:rPr lang="en-CA" sz="2000" dirty="0"/>
              <a:t>.</a:t>
            </a:r>
          </a:p>
          <a:p>
            <a:r>
              <a:rPr lang="en-CA" sz="2000" b="0" dirty="0"/>
              <a:t>Couple to new force carriers </a:t>
            </a:r>
          </a:p>
          <a:p>
            <a:pPr lvl="1"/>
            <a:r>
              <a:rPr lang="en-CA" sz="1600" dirty="0" err="1"/>
              <a:t>Leptophobic</a:t>
            </a:r>
            <a:r>
              <a:rPr lang="en-CA" sz="1600" dirty="0"/>
              <a:t> </a:t>
            </a:r>
            <a:r>
              <a:rPr lang="en-CA" sz="1600" b="0" dirty="0"/>
              <a:t>Z’ preferentially decays to top quark pairs</a:t>
            </a:r>
          </a:p>
          <a:p>
            <a:pPr lvl="1"/>
            <a:r>
              <a:rPr lang="en-CA" sz="1600" dirty="0"/>
              <a:t>W’ bosons could decay to t-b pair</a:t>
            </a:r>
            <a:endParaRPr lang="en-CA" sz="1600" b="0" dirty="0"/>
          </a:p>
          <a:p>
            <a:r>
              <a:rPr lang="en-CA" sz="2000" b="0" dirty="0"/>
              <a:t>String-inspired resonances </a:t>
            </a:r>
          </a:p>
          <a:p>
            <a:pPr lvl="1"/>
            <a:r>
              <a:rPr lang="en-CA" sz="1600" b="0" dirty="0"/>
              <a:t>Randall-</a:t>
            </a:r>
            <a:r>
              <a:rPr lang="en-CA" sz="1600" b="0" dirty="0" err="1"/>
              <a:t>Sundrum</a:t>
            </a:r>
            <a:r>
              <a:rPr lang="en-CA" sz="1600" dirty="0"/>
              <a:t> KK gluons/gravitons (</a:t>
            </a:r>
            <a:r>
              <a:rPr lang="en-CA" sz="1600" dirty="0" err="1"/>
              <a:t>g</a:t>
            </a:r>
            <a:r>
              <a:rPr lang="en-CA" sz="1600" baseline="-25000" dirty="0" err="1"/>
              <a:t>KK,</a:t>
            </a:r>
            <a:r>
              <a:rPr lang="en-CA" sz="1600" dirty="0" err="1"/>
              <a:t>G</a:t>
            </a:r>
            <a:r>
              <a:rPr lang="en-CA" sz="1600" baseline="-25000" dirty="0" err="1"/>
              <a:t>KK</a:t>
            </a:r>
            <a:r>
              <a:rPr lang="en-CA" sz="1600" dirty="0"/>
              <a:t>) favourite “wide” resonance</a:t>
            </a:r>
            <a:endParaRPr lang="en-CA" sz="1200" b="0" dirty="0"/>
          </a:p>
          <a:p>
            <a:endParaRPr lang="en-CA" sz="2000" b="0" dirty="0"/>
          </a:p>
          <a:p>
            <a:r>
              <a:rPr lang="en-CA" sz="2000" b="0" dirty="0"/>
              <a:t>New phenomena</a:t>
            </a:r>
          </a:p>
          <a:p>
            <a:pPr lvl="1"/>
            <a:r>
              <a:rPr lang="en-CA" sz="1600" dirty="0"/>
              <a:t>Vector-like top quark partners</a:t>
            </a:r>
          </a:p>
          <a:p>
            <a:pPr lvl="1"/>
            <a:r>
              <a:rPr lang="en-CA" sz="1600" dirty="0" err="1"/>
              <a:t>Supersymmetric</a:t>
            </a:r>
            <a:r>
              <a:rPr lang="en-CA" sz="1600" dirty="0"/>
              <a:t> top partners</a:t>
            </a:r>
            <a:endParaRPr lang="en-CA" sz="1600" b="0" dirty="0"/>
          </a:p>
          <a:p>
            <a:pPr marL="0" indent="0">
              <a:buNone/>
            </a:pPr>
            <a:endParaRPr lang="en-CA" sz="20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07704" y="6237312"/>
            <a:ext cx="3168352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Agular-Saavedra</a:t>
            </a:r>
            <a:r>
              <a:rPr lang="en-US" sz="1100" dirty="0"/>
              <a:t> et al, PRD </a:t>
            </a:r>
            <a:r>
              <a:rPr lang="en-US" sz="1100" b="1" dirty="0"/>
              <a:t>88</a:t>
            </a:r>
            <a:r>
              <a:rPr lang="en-US" sz="1100" dirty="0"/>
              <a:t>, 094010 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7704" y="4366265"/>
            <a:ext cx="280831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Agashe</a:t>
            </a:r>
            <a:r>
              <a:rPr lang="en-US" sz="1100" dirty="0"/>
              <a:t> et al., PRD </a:t>
            </a:r>
            <a:r>
              <a:rPr lang="en-US" sz="1100" b="1" dirty="0"/>
              <a:t>77</a:t>
            </a:r>
            <a:r>
              <a:rPr lang="en-US" sz="1100" dirty="0"/>
              <a:t>, 015003 (2008) ; </a:t>
            </a:r>
          </a:p>
          <a:p>
            <a:r>
              <a:rPr lang="en-US" sz="1100" dirty="0"/>
              <a:t>Lillie et al.,  JHEP </a:t>
            </a:r>
            <a:r>
              <a:rPr lang="en-US" sz="1100" b="1" dirty="0"/>
              <a:t>09</a:t>
            </a:r>
            <a:r>
              <a:rPr lang="en-US" sz="1100" dirty="0"/>
              <a:t> (2007) 074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1800" y="2879358"/>
            <a:ext cx="216024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Rosner</a:t>
            </a:r>
            <a:r>
              <a:rPr lang="en-US" sz="1100" dirty="0"/>
              <a:t>, PLB </a:t>
            </a:r>
            <a:r>
              <a:rPr lang="en-US" sz="1100" b="1" dirty="0"/>
              <a:t>387 </a:t>
            </a:r>
            <a:r>
              <a:rPr lang="en-US" sz="1100" dirty="0"/>
              <a:t>(1996) 113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0192" y="5157192"/>
            <a:ext cx="2843808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/>
              <a:t>Fredrerix</a:t>
            </a:r>
            <a:r>
              <a:rPr lang="en-US" sz="1100" dirty="0"/>
              <a:t> &amp; </a:t>
            </a:r>
            <a:r>
              <a:rPr lang="en-US" sz="1100" dirty="0" err="1"/>
              <a:t>Maltonii</a:t>
            </a:r>
            <a:r>
              <a:rPr lang="en-US" sz="1100" dirty="0"/>
              <a:t>, JHEP </a:t>
            </a:r>
            <a:r>
              <a:rPr lang="en-US" sz="1100" b="1" dirty="0"/>
              <a:t>01 </a:t>
            </a:r>
            <a:r>
              <a:rPr lang="en-US" sz="1100" dirty="0"/>
              <a:t>(2009) 047</a:t>
            </a:r>
          </a:p>
        </p:txBody>
      </p:sp>
    </p:spTree>
    <p:extLst>
      <p:ext uri="{BB962C8B-B14F-4D97-AF65-F5344CB8AC3E}">
        <p14:creationId xmlns:p14="http://schemas.microsoft.com/office/powerpoint/2010/main" val="516167838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28600"/>
            <a:ext cx="8229600" cy="1040160"/>
          </a:xfrm>
        </p:spPr>
        <p:txBody>
          <a:bodyPr/>
          <a:lstStyle/>
          <a:p>
            <a:r>
              <a:rPr lang="en-US" dirty="0"/>
              <a:t>Strategies for Detection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999" y="1524000"/>
            <a:ext cx="5189223" cy="5105400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Two strategies for identifying boosted top quarks</a:t>
            </a:r>
          </a:p>
          <a:p>
            <a:pPr marL="457200" lvl="1" indent="0">
              <a:buNone/>
            </a:pPr>
            <a:endParaRPr lang="en-CA" sz="1200" b="0" dirty="0"/>
          </a:p>
          <a:p>
            <a:pPr marL="457200" indent="-457200">
              <a:buFont typeface="+mj-lt"/>
              <a:buAutoNum type="arabicPeriod"/>
            </a:pPr>
            <a:r>
              <a:rPr lang="en-CA" sz="2000" b="0" dirty="0"/>
              <a:t>Semi-leptonic top quark decays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b="0" dirty="0"/>
              <a:t>Fully-hadronic decays</a:t>
            </a:r>
          </a:p>
          <a:p>
            <a:pPr marL="457200" lvl="1" indent="0">
              <a:buNone/>
            </a:pPr>
            <a:endParaRPr lang="en-CA" sz="1600" dirty="0"/>
          </a:p>
          <a:p>
            <a:pPr marL="0" indent="0">
              <a:buNone/>
            </a:pPr>
            <a:r>
              <a:rPr lang="en-CA" sz="2000" dirty="0"/>
              <a:t>Focus on the second</a:t>
            </a:r>
          </a:p>
          <a:p>
            <a:pPr lvl="1"/>
            <a:r>
              <a:rPr lang="en-CA" sz="1600" b="0" dirty="0"/>
              <a:t>Largest BR (2/3)</a:t>
            </a:r>
            <a:r>
              <a:rPr lang="en-CA" sz="1600" b="0" baseline="30000" dirty="0"/>
              <a:t>2</a:t>
            </a:r>
          </a:p>
          <a:p>
            <a:pPr lvl="1"/>
            <a:r>
              <a:rPr lang="en-CA" sz="1600" b="0" dirty="0"/>
              <a:t>No missing particles</a:t>
            </a:r>
          </a:p>
          <a:p>
            <a:pPr lvl="1"/>
            <a:r>
              <a:rPr lang="en-CA" sz="1600" dirty="0"/>
              <a:t>All decay products collimated</a:t>
            </a:r>
            <a:endParaRPr lang="en-CA" sz="1600" b="0" dirty="0"/>
          </a:p>
          <a:p>
            <a:pPr lvl="1"/>
            <a:r>
              <a:rPr lang="en-CA" sz="1600" b="0" dirty="0"/>
              <a:t>Require </a:t>
            </a:r>
            <a:r>
              <a:rPr lang="en-CA" sz="1600" dirty="0"/>
              <a:t>understanding</a:t>
            </a:r>
            <a:br>
              <a:rPr lang="en-CA" sz="1600" dirty="0"/>
            </a:br>
            <a:r>
              <a:rPr lang="en-CA" sz="1600" dirty="0"/>
              <a:t>of </a:t>
            </a:r>
            <a:r>
              <a:rPr lang="en-CA" sz="1600" dirty="0" err="1"/>
              <a:t>multijet</a:t>
            </a:r>
            <a:r>
              <a:rPr lang="en-CA" sz="1600" dirty="0"/>
              <a:t> background</a:t>
            </a:r>
            <a:endParaRPr lang="en-CA" sz="1600" b="0" dirty="0"/>
          </a:p>
          <a:p>
            <a:pPr>
              <a:buFontTx/>
              <a:buNone/>
            </a:pPr>
            <a:r>
              <a:rPr lang="en-CA" sz="2000" b="0" dirty="0"/>
              <a:t>	</a:t>
            </a:r>
          </a:p>
          <a:p>
            <a:pPr>
              <a:buFontTx/>
              <a:buNone/>
            </a:pPr>
            <a:endParaRPr lang="en-CA" sz="2000" dirty="0"/>
          </a:p>
          <a:p>
            <a:pPr>
              <a:buFontTx/>
              <a:buNone/>
            </a:pPr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4751566"/>
            <a:ext cx="1872208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ATLAS-JETM-2015-004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/>
          <a:srcRect l="15580" t="69524" r="51518" b="-1799"/>
          <a:stretch/>
        </p:blipFill>
        <p:spPr bwMode="auto">
          <a:xfrm rot="2340000">
            <a:off x="3696857" y="4179584"/>
            <a:ext cx="1066366" cy="18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48264" y="1547500"/>
            <a:ext cx="208823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Top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&gt; 300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5517232"/>
            <a:ext cx="1872208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Long list of references….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223" y="2132856"/>
            <a:ext cx="360262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59404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A_S_ppt_template">
  <a:themeElements>
    <a:clrScheme name="A_S_pp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_S_ppt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_S_pp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S_pp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S_pp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S_pp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S_pp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S_pp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S_pp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S_pp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S_pp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S_pp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S_pp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S_pp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HD:Users:pekkasinervo:Documents:OfficeTemplates:A_S_ppt_template.pot</Template>
  <TotalTime>69254</TotalTime>
  <Words>1126</Words>
  <Application>Microsoft Macintosh PowerPoint</Application>
  <PresentationFormat>On-screen Show (4:3)</PresentationFormat>
  <Paragraphs>322</Paragraphs>
  <Slides>39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ＭＳ Ｐゴシック</vt:lpstr>
      <vt:lpstr>Arial</vt:lpstr>
      <vt:lpstr>Cambria Math</vt:lpstr>
      <vt:lpstr>Times</vt:lpstr>
      <vt:lpstr>Wingdings</vt:lpstr>
      <vt:lpstr>A_S_ppt_template</vt:lpstr>
      <vt:lpstr>Equation</vt:lpstr>
      <vt:lpstr>Boosted Top Jets: Precision Measurements of Top Quark Pair Production</vt:lpstr>
      <vt:lpstr>Outline</vt:lpstr>
      <vt:lpstr>The Top Quark</vt:lpstr>
      <vt:lpstr>Top Quark is Special</vt:lpstr>
      <vt:lpstr>What Are Boosted Top Quarks?</vt:lpstr>
      <vt:lpstr>Top Quark Pair Production</vt:lpstr>
      <vt:lpstr>A Very high-PT Top</vt:lpstr>
      <vt:lpstr>Why the Interest in Boosted Tops?</vt:lpstr>
      <vt:lpstr>Strategies for Detection</vt:lpstr>
      <vt:lpstr>CERN Large Hadron Collider</vt:lpstr>
      <vt:lpstr>The ATLAS Detector</vt:lpstr>
      <vt:lpstr>LHC Data Taking</vt:lpstr>
      <vt:lpstr>PowerPoint Presentation</vt:lpstr>
      <vt:lpstr>High pT Top Jets</vt:lpstr>
      <vt:lpstr>Jet Trimming</vt:lpstr>
      <vt:lpstr>PowerPoint Presentation</vt:lpstr>
      <vt:lpstr>Jet Mass Isn’t Everything</vt:lpstr>
      <vt:lpstr>B Tagging Algorithms</vt:lpstr>
      <vt:lpstr>Tagging Pairs of Top Jets</vt:lpstr>
      <vt:lpstr>Estimating Backgrounds</vt:lpstr>
      <vt:lpstr>What the Signal Looks Like</vt:lpstr>
      <vt:lpstr>Kinematics of Events</vt:lpstr>
      <vt:lpstr>PowerPoint Presentation</vt:lpstr>
      <vt:lpstr>Unfolding to Particle Level</vt:lpstr>
      <vt:lpstr>Systematic Uncertainties</vt:lpstr>
      <vt:lpstr>Total Cross Section Measurement</vt:lpstr>
      <vt:lpstr>Unfolding Results: Leading Top Jet</vt:lpstr>
      <vt:lpstr>Unfolding Results: Cosθ* &amp; mtt</vt:lpstr>
      <vt:lpstr>Unfold to Parton-Level</vt:lpstr>
      <vt:lpstr>Compare with Theory Predictions</vt:lpstr>
      <vt:lpstr>Perform 1-D chisq Tests</vt:lpstr>
      <vt:lpstr>More Observations</vt:lpstr>
      <vt:lpstr>Moving to Greater Precision</vt:lpstr>
      <vt:lpstr>Summary and Conclusions</vt:lpstr>
      <vt:lpstr>BackUp Stuff</vt:lpstr>
      <vt:lpstr>Addressing Pile-Up</vt:lpstr>
      <vt:lpstr>Tau32 Modelling</vt:lpstr>
      <vt:lpstr>Current Choice of Algorithms</vt:lpstr>
      <vt:lpstr>Aside: Trimming Cuts Out QCD Too</vt:lpstr>
    </vt:vector>
  </TitlesOfParts>
  <Company>Է䀀Սজ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LP 2007</dc:title>
  <dc:creator>Pekka Sinervo</dc:creator>
  <cp:lastModifiedBy>Pekka Sinervo</cp:lastModifiedBy>
  <cp:revision>500</cp:revision>
  <cp:lastPrinted>2016-01-03T12:05:02Z</cp:lastPrinted>
  <dcterms:created xsi:type="dcterms:W3CDTF">2007-08-15T23:43:58Z</dcterms:created>
  <dcterms:modified xsi:type="dcterms:W3CDTF">2018-04-24T21:03:37Z</dcterms:modified>
</cp:coreProperties>
</file>