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94" r:id="rId2"/>
    <p:sldId id="374" r:id="rId3"/>
    <p:sldId id="295" r:id="rId4"/>
    <p:sldId id="373" r:id="rId5"/>
    <p:sldId id="337" r:id="rId6"/>
    <p:sldId id="265" r:id="rId7"/>
    <p:sldId id="269" r:id="rId8"/>
    <p:sldId id="264" r:id="rId9"/>
    <p:sldId id="372" r:id="rId10"/>
    <p:sldId id="273" r:id="rId11"/>
    <p:sldId id="377" r:id="rId12"/>
    <p:sldId id="276" r:id="rId13"/>
    <p:sldId id="371" r:id="rId14"/>
    <p:sldId id="318" r:id="rId15"/>
    <p:sldId id="378" r:id="rId16"/>
    <p:sldId id="315" r:id="rId17"/>
    <p:sldId id="379" r:id="rId18"/>
    <p:sldId id="416" r:id="rId19"/>
    <p:sldId id="380" r:id="rId20"/>
    <p:sldId id="305" r:id="rId21"/>
    <p:sldId id="381" r:id="rId22"/>
    <p:sldId id="326" r:id="rId23"/>
    <p:sldId id="328" r:id="rId24"/>
    <p:sldId id="383" r:id="rId25"/>
    <p:sldId id="387" r:id="rId26"/>
    <p:sldId id="388" r:id="rId27"/>
    <p:sldId id="330" r:id="rId28"/>
    <p:sldId id="306" r:id="rId29"/>
    <p:sldId id="390" r:id="rId30"/>
    <p:sldId id="338" r:id="rId31"/>
    <p:sldId id="339" r:id="rId32"/>
    <p:sldId id="332" r:id="rId33"/>
    <p:sldId id="342" r:id="rId34"/>
    <p:sldId id="344" r:id="rId35"/>
    <p:sldId id="395" r:id="rId36"/>
    <p:sldId id="396" r:id="rId37"/>
    <p:sldId id="348" r:id="rId38"/>
    <p:sldId id="347" r:id="rId39"/>
    <p:sldId id="346" r:id="rId40"/>
    <p:sldId id="352" r:id="rId41"/>
    <p:sldId id="353" r:id="rId42"/>
    <p:sldId id="354" r:id="rId43"/>
    <p:sldId id="355" r:id="rId44"/>
    <p:sldId id="359" r:id="rId45"/>
    <p:sldId id="360" r:id="rId46"/>
    <p:sldId id="361" r:id="rId47"/>
    <p:sldId id="362" r:id="rId48"/>
    <p:sldId id="399" r:id="rId49"/>
    <p:sldId id="392" r:id="rId50"/>
    <p:sldId id="368" r:id="rId51"/>
    <p:sldId id="401" r:id="rId52"/>
    <p:sldId id="400" r:id="rId53"/>
    <p:sldId id="409" r:id="rId54"/>
    <p:sldId id="410" r:id="rId55"/>
    <p:sldId id="402" r:id="rId5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3C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68" autoAdjust="0"/>
    <p:restoredTop sz="94660" autoAdjust="0"/>
  </p:normalViewPr>
  <p:slideViewPr>
    <p:cSldViewPr>
      <p:cViewPr>
        <p:scale>
          <a:sx n="100" d="100"/>
          <a:sy n="100" d="100"/>
        </p:scale>
        <p:origin x="-2238" y="-7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96"/>
    </p:cViewPr>
  </p:sorterViewPr>
  <p:notesViewPr>
    <p:cSldViewPr>
      <p:cViewPr varScale="1">
        <p:scale>
          <a:sx n="93" d="100"/>
          <a:sy n="93" d="100"/>
        </p:scale>
        <p:origin x="-3540" y="-114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7" Type="http://schemas.openxmlformats.org/officeDocument/2006/relationships/image" Target="../media/image90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84.wmf"/><Relationship Id="rId4" Type="http://schemas.openxmlformats.org/officeDocument/2006/relationships/image" Target="../media/image9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7" Type="http://schemas.openxmlformats.org/officeDocument/2006/relationships/image" Target="../media/image103.wmf"/><Relationship Id="rId2" Type="http://schemas.openxmlformats.org/officeDocument/2006/relationships/image" Target="../media/image98.wmf"/><Relationship Id="rId1" Type="http://schemas.openxmlformats.org/officeDocument/2006/relationships/image" Target="../media/image84.wmf"/><Relationship Id="rId6" Type="http://schemas.openxmlformats.org/officeDocument/2006/relationships/image" Target="../media/image102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84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7" Type="http://schemas.openxmlformats.org/officeDocument/2006/relationships/image" Target="../media/image119.wmf"/><Relationship Id="rId2" Type="http://schemas.openxmlformats.org/officeDocument/2006/relationships/image" Target="../media/image114.wmf"/><Relationship Id="rId1" Type="http://schemas.openxmlformats.org/officeDocument/2006/relationships/image" Target="../media/image84.wmf"/><Relationship Id="rId6" Type="http://schemas.openxmlformats.org/officeDocument/2006/relationships/image" Target="../media/image118.wmf"/><Relationship Id="rId5" Type="http://schemas.openxmlformats.org/officeDocument/2006/relationships/image" Target="../media/image117.wmf"/><Relationship Id="rId4" Type="http://schemas.openxmlformats.org/officeDocument/2006/relationships/image" Target="../media/image11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image" Target="../media/image84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Relationship Id="rId4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3" Type="http://schemas.openxmlformats.org/officeDocument/2006/relationships/image" Target="../media/image138.wmf"/><Relationship Id="rId7" Type="http://schemas.openxmlformats.org/officeDocument/2006/relationships/image" Target="../media/image142.wmf"/><Relationship Id="rId2" Type="http://schemas.openxmlformats.org/officeDocument/2006/relationships/image" Target="../media/image137.wmf"/><Relationship Id="rId1" Type="http://schemas.openxmlformats.org/officeDocument/2006/relationships/image" Target="../media/image127.wmf"/><Relationship Id="rId6" Type="http://schemas.openxmlformats.org/officeDocument/2006/relationships/image" Target="../media/image141.wmf"/><Relationship Id="rId5" Type="http://schemas.openxmlformats.org/officeDocument/2006/relationships/image" Target="../media/image140.wmf"/><Relationship Id="rId4" Type="http://schemas.openxmlformats.org/officeDocument/2006/relationships/image" Target="../media/image139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image" Target="../media/image152.wmf"/><Relationship Id="rId1" Type="http://schemas.openxmlformats.org/officeDocument/2006/relationships/image" Target="../media/image127.wmf"/><Relationship Id="rId4" Type="http://schemas.openxmlformats.org/officeDocument/2006/relationships/image" Target="../media/image154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wmf"/><Relationship Id="rId1" Type="http://schemas.openxmlformats.org/officeDocument/2006/relationships/image" Target="../media/image127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161.wmf"/><Relationship Id="rId1" Type="http://schemas.openxmlformats.org/officeDocument/2006/relationships/image" Target="../media/image160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wmf"/><Relationship Id="rId1" Type="http://schemas.openxmlformats.org/officeDocument/2006/relationships/image" Target="../media/image160.wmf"/></Relationships>
</file>

<file path=ppt/drawings/_rels/vmlDrawing2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wmf"/><Relationship Id="rId3" Type="http://schemas.openxmlformats.org/officeDocument/2006/relationships/image" Target="../media/image173.wmf"/><Relationship Id="rId7" Type="http://schemas.openxmlformats.org/officeDocument/2006/relationships/image" Target="../media/image177.wmf"/><Relationship Id="rId2" Type="http://schemas.openxmlformats.org/officeDocument/2006/relationships/image" Target="../media/image172.wmf"/><Relationship Id="rId1" Type="http://schemas.openxmlformats.org/officeDocument/2006/relationships/image" Target="../media/image160.wmf"/><Relationship Id="rId6" Type="http://schemas.openxmlformats.org/officeDocument/2006/relationships/image" Target="../media/image176.wmf"/><Relationship Id="rId5" Type="http://schemas.openxmlformats.org/officeDocument/2006/relationships/image" Target="../media/image175.wmf"/><Relationship Id="rId4" Type="http://schemas.openxmlformats.org/officeDocument/2006/relationships/image" Target="../media/image174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85.wmf"/><Relationship Id="rId1" Type="http://schemas.openxmlformats.org/officeDocument/2006/relationships/image" Target="../media/image160.wmf"/><Relationship Id="rId4" Type="http://schemas.openxmlformats.org/officeDocument/2006/relationships/image" Target="../media/image187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wmf"/><Relationship Id="rId1" Type="http://schemas.openxmlformats.org/officeDocument/2006/relationships/image" Target="../media/image16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wmf"/><Relationship Id="rId2" Type="http://schemas.openxmlformats.org/officeDocument/2006/relationships/image" Target="../media/image193.wmf"/><Relationship Id="rId1" Type="http://schemas.openxmlformats.org/officeDocument/2006/relationships/image" Target="../media/image192.wmf"/><Relationship Id="rId5" Type="http://schemas.openxmlformats.org/officeDocument/2006/relationships/image" Target="../media/image90.wmf"/><Relationship Id="rId4" Type="http://schemas.openxmlformats.org/officeDocument/2006/relationships/image" Target="../media/image195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2" Type="http://schemas.openxmlformats.org/officeDocument/2006/relationships/image" Target="../media/image201.wmf"/><Relationship Id="rId1" Type="http://schemas.openxmlformats.org/officeDocument/2006/relationships/image" Target="../media/image200.wmf"/><Relationship Id="rId5" Type="http://schemas.openxmlformats.org/officeDocument/2006/relationships/image" Target="../media/image203.wmf"/><Relationship Id="rId4" Type="http://schemas.openxmlformats.org/officeDocument/2006/relationships/image" Target="../media/image202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2" Type="http://schemas.openxmlformats.org/officeDocument/2006/relationships/image" Target="../media/image207.wmf"/><Relationship Id="rId1" Type="http://schemas.openxmlformats.org/officeDocument/2006/relationships/image" Target="../media/image206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wmf"/><Relationship Id="rId2" Type="http://schemas.openxmlformats.org/officeDocument/2006/relationships/image" Target="../media/image209.wmf"/><Relationship Id="rId1" Type="http://schemas.openxmlformats.org/officeDocument/2006/relationships/image" Target="../media/image192.wmf"/><Relationship Id="rId4" Type="http://schemas.openxmlformats.org/officeDocument/2006/relationships/image" Target="../media/image211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wmf"/><Relationship Id="rId2" Type="http://schemas.openxmlformats.org/officeDocument/2006/relationships/image" Target="../media/image215.wmf"/><Relationship Id="rId1" Type="http://schemas.openxmlformats.org/officeDocument/2006/relationships/image" Target="../media/image192.wmf"/><Relationship Id="rId5" Type="http://schemas.openxmlformats.org/officeDocument/2006/relationships/image" Target="../media/image218.wmf"/><Relationship Id="rId4" Type="http://schemas.openxmlformats.org/officeDocument/2006/relationships/image" Target="../media/image217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wmf"/><Relationship Id="rId1" Type="http://schemas.openxmlformats.org/officeDocument/2006/relationships/image" Target="../media/image221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wmf"/><Relationship Id="rId2" Type="http://schemas.openxmlformats.org/officeDocument/2006/relationships/image" Target="../media/image225.wmf"/><Relationship Id="rId1" Type="http://schemas.openxmlformats.org/officeDocument/2006/relationships/image" Target="../media/image224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wmf"/><Relationship Id="rId2" Type="http://schemas.openxmlformats.org/officeDocument/2006/relationships/image" Target="../media/image231.wmf"/><Relationship Id="rId1" Type="http://schemas.openxmlformats.org/officeDocument/2006/relationships/image" Target="../media/image230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wmf"/><Relationship Id="rId1" Type="http://schemas.openxmlformats.org/officeDocument/2006/relationships/image" Target="../media/image235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wmf"/><Relationship Id="rId2" Type="http://schemas.openxmlformats.org/officeDocument/2006/relationships/image" Target="../media/image241.wmf"/><Relationship Id="rId1" Type="http://schemas.openxmlformats.org/officeDocument/2006/relationships/image" Target="../media/image235.wmf"/><Relationship Id="rId4" Type="http://schemas.openxmlformats.org/officeDocument/2006/relationships/image" Target="../media/image24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40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wmf"/><Relationship Id="rId3" Type="http://schemas.openxmlformats.org/officeDocument/2006/relationships/image" Target="../media/image247.wmf"/><Relationship Id="rId7" Type="http://schemas.openxmlformats.org/officeDocument/2006/relationships/image" Target="../media/image251.wmf"/><Relationship Id="rId2" Type="http://schemas.openxmlformats.org/officeDocument/2006/relationships/image" Target="../media/image246.wmf"/><Relationship Id="rId1" Type="http://schemas.openxmlformats.org/officeDocument/2006/relationships/image" Target="../media/image245.wmf"/><Relationship Id="rId6" Type="http://schemas.openxmlformats.org/officeDocument/2006/relationships/image" Target="../media/image250.wmf"/><Relationship Id="rId5" Type="http://schemas.openxmlformats.org/officeDocument/2006/relationships/image" Target="../media/image249.wmf"/><Relationship Id="rId10" Type="http://schemas.openxmlformats.org/officeDocument/2006/relationships/image" Target="../media/image254.wmf"/><Relationship Id="rId4" Type="http://schemas.openxmlformats.org/officeDocument/2006/relationships/image" Target="../media/image248.wmf"/><Relationship Id="rId9" Type="http://schemas.openxmlformats.org/officeDocument/2006/relationships/image" Target="../media/image253.w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wmf"/><Relationship Id="rId1" Type="http://schemas.openxmlformats.org/officeDocument/2006/relationships/image" Target="../media/image256.w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wmf"/><Relationship Id="rId2" Type="http://schemas.openxmlformats.org/officeDocument/2006/relationships/image" Target="../media/image263.wmf"/><Relationship Id="rId1" Type="http://schemas.openxmlformats.org/officeDocument/2006/relationships/image" Target="../media/image262.wmf"/><Relationship Id="rId4" Type="http://schemas.openxmlformats.org/officeDocument/2006/relationships/image" Target="../media/image265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0.wmf"/></Relationships>
</file>

<file path=ppt/drawings/_rels/vmlDrawing4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wmf"/><Relationship Id="rId2" Type="http://schemas.openxmlformats.org/officeDocument/2006/relationships/image" Target="../media/image272.wmf"/><Relationship Id="rId1" Type="http://schemas.openxmlformats.org/officeDocument/2006/relationships/image" Target="../media/image271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10" Type="http://schemas.openxmlformats.org/officeDocument/2006/relationships/image" Target="../media/image57.wmf"/><Relationship Id="rId4" Type="http://schemas.openxmlformats.org/officeDocument/2006/relationships/image" Target="../media/image51.wmf"/><Relationship Id="rId9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238" cy="479425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1"/>
            <a:ext cx="3170238" cy="479425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9EC8DDA6-7B54-4DAA-A5BD-5B570DAB01E8}" type="datetimeFigureOut">
              <a:rPr lang="en-CA" smtClean="0"/>
              <a:pPr/>
              <a:t>25/02/2013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1094E5A3-D500-40FF-B4E7-79957532E9BA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7663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5" tIns="48322" rIns="96645" bIns="48322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5" tIns="48322" rIns="96645" bIns="48322" rtlCol="0"/>
          <a:lstStyle>
            <a:lvl1pPr algn="r">
              <a:defRPr sz="1300"/>
            </a:lvl1pPr>
          </a:lstStyle>
          <a:p>
            <a:fld id="{5A7F22C9-0662-4B8C-9625-2B36B048280B}" type="datetimeFigureOut">
              <a:rPr lang="en-CA" smtClean="0"/>
              <a:pPr/>
              <a:t>25/02/2013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5" tIns="48322" rIns="96645" bIns="48322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45" tIns="48322" rIns="96645" bIns="4832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5" tIns="48322" rIns="96645" bIns="48322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5" tIns="48322" rIns="96645" bIns="48322" rtlCol="0" anchor="b"/>
          <a:lstStyle>
            <a:lvl1pPr algn="r">
              <a:defRPr sz="1300"/>
            </a:lvl1pPr>
          </a:lstStyle>
          <a:p>
            <a:fld id="{363DC478-BD95-45F4-8B2E-ED91C32A714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7010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235" indent="-30201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056" indent="-24161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277" indent="-24161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499" indent="-24161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7722" indent="-241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944" indent="-241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166" indent="-241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7388" indent="-241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720849-7D41-4809-9889-49494E397AF4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10</a:t>
            </a:fld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11</a:t>
            </a:fld>
            <a:endParaRPr lang="en-C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12</a:t>
            </a:fld>
            <a:endParaRPr lang="en-C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13</a:t>
            </a:fld>
            <a:endParaRPr lang="en-C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14</a:t>
            </a:fld>
            <a:endParaRPr lang="en-C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15</a:t>
            </a:fld>
            <a:endParaRPr lang="en-C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16</a:t>
            </a:fld>
            <a:endParaRPr lang="en-C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17</a:t>
            </a:fld>
            <a:endParaRPr lang="en-C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18</a:t>
            </a:fld>
            <a:endParaRPr lang="en-C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19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235" indent="-30201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056" indent="-24161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277" indent="-24161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499" indent="-24161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7722" indent="-241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944" indent="-241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166" indent="-241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7388" indent="-241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0BAE24-4C6D-4B25-B122-7C26BDEE4FAF}" type="slidenum">
              <a:rPr lang="en-US"/>
              <a:pPr eaLnBrk="1" hangingPunct="1"/>
              <a:t>2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20</a:t>
            </a:fld>
            <a:endParaRPr lang="en-C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21</a:t>
            </a:fld>
            <a:endParaRPr lang="en-C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22</a:t>
            </a:fld>
            <a:endParaRPr lang="en-C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23</a:t>
            </a:fld>
            <a:endParaRPr lang="en-C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24</a:t>
            </a:fld>
            <a:endParaRPr lang="en-C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25</a:t>
            </a:fld>
            <a:endParaRPr lang="en-C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26</a:t>
            </a:fld>
            <a:endParaRPr lang="en-CA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27</a:t>
            </a:fld>
            <a:endParaRPr lang="en-C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28</a:t>
            </a:fld>
            <a:endParaRPr lang="en-C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29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235" indent="-30201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056" indent="-24161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277" indent="-24161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499" indent="-24161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7722" indent="-241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944" indent="-241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166" indent="-241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7388" indent="-241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0BAE24-4C6D-4B25-B122-7C26BDEE4FAF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30</a:t>
            </a:fld>
            <a:endParaRPr lang="en-C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31</a:t>
            </a:fld>
            <a:endParaRPr lang="en-C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32</a:t>
            </a:fld>
            <a:endParaRPr lang="en-CA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33</a:t>
            </a:fld>
            <a:endParaRPr lang="en-CA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34</a:t>
            </a:fld>
            <a:endParaRPr lang="en-CA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35</a:t>
            </a:fld>
            <a:endParaRPr lang="en-CA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36</a:t>
            </a:fld>
            <a:endParaRPr lang="en-CA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37</a:t>
            </a:fld>
            <a:endParaRPr lang="en-CA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38</a:t>
            </a:fld>
            <a:endParaRPr lang="en-CA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39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33" indent="-30205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06" indent="-24164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487" indent="-24164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769" indent="-24164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052" indent="-2416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334" indent="-2416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616" indent="-2416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7898" indent="-2416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CFE6D1A-E756-42C9-8DB1-41F9D0C07771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40</a:t>
            </a:fld>
            <a:endParaRPr lang="en-CA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41</a:t>
            </a:fld>
            <a:endParaRPr lang="en-CA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42</a:t>
            </a:fld>
            <a:endParaRPr lang="en-CA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43</a:t>
            </a:fld>
            <a:endParaRPr lang="en-CA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44</a:t>
            </a:fld>
            <a:endParaRPr lang="en-CA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45</a:t>
            </a:fld>
            <a:endParaRPr lang="en-CA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46</a:t>
            </a:fld>
            <a:endParaRPr lang="en-CA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47</a:t>
            </a:fld>
            <a:endParaRPr lang="en-CA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48</a:t>
            </a:fld>
            <a:endParaRPr lang="en-CA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49</a:t>
            </a:fld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5</a:t>
            </a:fld>
            <a:endParaRPr lang="en-CA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50</a:t>
            </a:fld>
            <a:endParaRPr lang="en-CA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51</a:t>
            </a:fld>
            <a:endParaRPr lang="en-CA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52</a:t>
            </a:fld>
            <a:endParaRPr lang="en-CA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298059-9C50-445F-8192-6B41FEE597EB}" type="slidenum">
              <a:rPr lang="en-US"/>
              <a:pPr eaLnBrk="1" hangingPunct="1"/>
              <a:t>53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298059-9C50-445F-8192-6B41FEE597EB}" type="slidenum">
              <a:rPr lang="en-US"/>
              <a:pPr eaLnBrk="1" hangingPunct="1"/>
              <a:t>54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298059-9C50-445F-8192-6B41FEE597EB}" type="slidenum">
              <a:rPr lang="en-US"/>
              <a:pPr eaLnBrk="1" hangingPunct="1"/>
              <a:t>55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6</a:t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7</a:t>
            </a:fld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DC478-BD95-45F4-8B2E-ED91C32A7140}" type="slidenum">
              <a:rPr lang="en-CA" smtClean="0"/>
              <a:pPr/>
              <a:t>8</a:t>
            </a:fld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33" indent="-30205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06" indent="-24164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487" indent="-24164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769" indent="-24164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052" indent="-2416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334" indent="-2416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616" indent="-2416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7898" indent="-2416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C440B1B-A5AD-4C33-BF6F-112B719419BF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9AC2-71BF-4803-B9A4-27964CDF580D}" type="datetime1">
              <a:rPr lang="en-CA" smtClean="0"/>
              <a:pPr/>
              <a:t>25/02/2013</a:t>
            </a:fld>
            <a:endParaRPr lang="en-C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BE3D17-CD0E-4F49-A1B4-87AC6A54FC5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597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666E-2BE7-493E-845F-28750027BFD5}" type="datetime1">
              <a:rPr lang="en-CA" smtClean="0"/>
              <a:pPr/>
              <a:t>25/02/2013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202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756E5-6802-4524-871C-AEAB211683B6}" type="datetime1">
              <a:rPr lang="en-CA" smtClean="0"/>
              <a:pPr/>
              <a:t>25/02/2013</a:t>
            </a:fld>
            <a:endParaRPr lang="en-C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4984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79512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2DA4E-3249-4F80-BCFE-8AAE64DD997C}" type="datetime1">
              <a:rPr lang="en-CA" smtClean="0"/>
              <a:pPr/>
              <a:t>25/02/2013</a:t>
            </a:fld>
            <a:endParaRPr lang="en-C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6084168" y="63813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2555776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E3D17-CD0E-4F49-A1B4-87AC6A54FC5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010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36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5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32.wmf"/><Relationship Id="rId4" Type="http://schemas.openxmlformats.org/officeDocument/2006/relationships/image" Target="../media/image37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3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40.wmf"/><Relationship Id="rId18" Type="http://schemas.openxmlformats.org/officeDocument/2006/relationships/image" Target="../media/image42.wmf"/><Relationship Id="rId3" Type="http://schemas.openxmlformats.org/officeDocument/2006/relationships/notesSlide" Target="../notesSlides/notesSlide12.xml"/><Relationship Id="rId21" Type="http://schemas.openxmlformats.org/officeDocument/2006/relationships/oleObject" Target="../embeddings/oleObject20.bin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5.bin"/><Relationship Id="rId17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7.bin"/><Relationship Id="rId20" Type="http://schemas.openxmlformats.org/officeDocument/2006/relationships/image" Target="../media/image43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png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46.png"/><Relationship Id="rId15" Type="http://schemas.openxmlformats.org/officeDocument/2006/relationships/image" Target="../media/image41.wmf"/><Relationship Id="rId10" Type="http://schemas.openxmlformats.org/officeDocument/2006/relationships/image" Target="../media/image39.wmf"/><Relationship Id="rId19" Type="http://schemas.openxmlformats.org/officeDocument/2006/relationships/oleObject" Target="../embeddings/oleObject19.bin"/><Relationship Id="rId4" Type="http://schemas.openxmlformats.org/officeDocument/2006/relationships/image" Target="../media/image45.emf"/><Relationship Id="rId9" Type="http://schemas.openxmlformats.org/officeDocument/2006/relationships/oleObject" Target="../embeddings/oleObject13.bin"/><Relationship Id="rId14" Type="http://schemas.openxmlformats.org/officeDocument/2006/relationships/oleObject" Target="../embeddings/oleObject16.bin"/><Relationship Id="rId22" Type="http://schemas.openxmlformats.org/officeDocument/2006/relationships/image" Target="../media/image44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51.wmf"/><Relationship Id="rId18" Type="http://schemas.openxmlformats.org/officeDocument/2006/relationships/oleObject" Target="../embeddings/oleObject27.bin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55.wmf"/><Relationship Id="rId7" Type="http://schemas.openxmlformats.org/officeDocument/2006/relationships/image" Target="../media/image58.png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53.wmf"/><Relationship Id="rId25" Type="http://schemas.openxmlformats.org/officeDocument/2006/relationships/image" Target="../media/image57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6.bin"/><Relationship Id="rId20" Type="http://schemas.openxmlformats.org/officeDocument/2006/relationships/oleObject" Target="../embeddings/oleObject28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wmf"/><Relationship Id="rId11" Type="http://schemas.openxmlformats.org/officeDocument/2006/relationships/image" Target="../media/image50.wmf"/><Relationship Id="rId24" Type="http://schemas.openxmlformats.org/officeDocument/2006/relationships/oleObject" Target="../embeddings/oleObject30.bin"/><Relationship Id="rId5" Type="http://schemas.openxmlformats.org/officeDocument/2006/relationships/oleObject" Target="../embeddings/oleObject21.bin"/><Relationship Id="rId15" Type="http://schemas.openxmlformats.org/officeDocument/2006/relationships/image" Target="../media/image52.wmf"/><Relationship Id="rId23" Type="http://schemas.openxmlformats.org/officeDocument/2006/relationships/image" Target="../media/image56.wmf"/><Relationship Id="rId10" Type="http://schemas.openxmlformats.org/officeDocument/2006/relationships/oleObject" Target="../embeddings/oleObject23.bin"/><Relationship Id="rId19" Type="http://schemas.openxmlformats.org/officeDocument/2006/relationships/image" Target="../media/image54.wmf"/><Relationship Id="rId4" Type="http://schemas.openxmlformats.org/officeDocument/2006/relationships/image" Target="../media/image45.emf"/><Relationship Id="rId9" Type="http://schemas.openxmlformats.org/officeDocument/2006/relationships/image" Target="../media/image49.wmf"/><Relationship Id="rId14" Type="http://schemas.openxmlformats.org/officeDocument/2006/relationships/oleObject" Target="../embeddings/oleObject25.bin"/><Relationship Id="rId22" Type="http://schemas.openxmlformats.org/officeDocument/2006/relationships/oleObject" Target="../embeddings/oleObject2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9.wmf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1.bin"/><Relationship Id="rId11" Type="http://schemas.openxmlformats.org/officeDocument/2006/relationships/oleObject" Target="../embeddings/oleObject33.bin"/><Relationship Id="rId5" Type="http://schemas.openxmlformats.org/officeDocument/2006/relationships/image" Target="../media/image45.emf"/><Relationship Id="rId10" Type="http://schemas.openxmlformats.org/officeDocument/2006/relationships/image" Target="../media/image60.wmf"/><Relationship Id="rId4" Type="http://schemas.openxmlformats.org/officeDocument/2006/relationships/image" Target="../media/image62.png"/><Relationship Id="rId9" Type="http://schemas.openxmlformats.org/officeDocument/2006/relationships/oleObject" Target="../embeddings/oleObject3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37.bin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6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emf"/><Relationship Id="rId11" Type="http://schemas.openxmlformats.org/officeDocument/2006/relationships/oleObject" Target="../embeddings/oleObject36.bin"/><Relationship Id="rId5" Type="http://schemas.openxmlformats.org/officeDocument/2006/relationships/image" Target="../media/image69.png"/><Relationship Id="rId10" Type="http://schemas.openxmlformats.org/officeDocument/2006/relationships/image" Target="../media/image65.wmf"/><Relationship Id="rId4" Type="http://schemas.openxmlformats.org/officeDocument/2006/relationships/image" Target="../media/image68.png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67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71.wmf"/><Relationship Id="rId4" Type="http://schemas.openxmlformats.org/officeDocument/2006/relationships/image" Target="../media/image45.emf"/><Relationship Id="rId9" Type="http://schemas.openxmlformats.org/officeDocument/2006/relationships/oleObject" Target="../embeddings/oleObject39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9.png"/><Relationship Id="rId5" Type="http://schemas.openxmlformats.org/officeDocument/2006/relationships/image" Target="../media/image45.emf"/><Relationship Id="rId10" Type="http://schemas.openxmlformats.org/officeDocument/2006/relationships/image" Target="../media/image77.wmf"/><Relationship Id="rId4" Type="http://schemas.openxmlformats.org/officeDocument/2006/relationships/image" Target="../media/image78.png"/><Relationship Id="rId9" Type="http://schemas.openxmlformats.org/officeDocument/2006/relationships/oleObject" Target="../embeddings/oleObject42.bin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oleObject" Target="../embeddings/oleObject46.bin"/><Relationship Id="rId18" Type="http://schemas.openxmlformats.org/officeDocument/2006/relationships/image" Target="../media/image89.w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4.wmf"/><Relationship Id="rId12" Type="http://schemas.openxmlformats.org/officeDocument/2006/relationships/image" Target="../media/image86.wmf"/><Relationship Id="rId17" Type="http://schemas.openxmlformats.org/officeDocument/2006/relationships/oleObject" Target="../embeddings/oleObject48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8.wmf"/><Relationship Id="rId20" Type="http://schemas.openxmlformats.org/officeDocument/2006/relationships/image" Target="../media/image90.wmf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3.bin"/><Relationship Id="rId11" Type="http://schemas.openxmlformats.org/officeDocument/2006/relationships/oleObject" Target="../embeddings/oleObject45.bin"/><Relationship Id="rId5" Type="http://schemas.openxmlformats.org/officeDocument/2006/relationships/image" Target="../media/image91.png"/><Relationship Id="rId15" Type="http://schemas.openxmlformats.org/officeDocument/2006/relationships/oleObject" Target="../embeddings/oleObject47.bin"/><Relationship Id="rId10" Type="http://schemas.openxmlformats.org/officeDocument/2006/relationships/image" Target="../media/image85.wmf"/><Relationship Id="rId19" Type="http://schemas.openxmlformats.org/officeDocument/2006/relationships/oleObject" Target="../embeddings/oleObject49.bin"/><Relationship Id="rId4" Type="http://schemas.openxmlformats.org/officeDocument/2006/relationships/image" Target="../media/image37.png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87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image" Target="../media/image95.w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7.png"/><Relationship Id="rId12" Type="http://schemas.openxmlformats.org/officeDocument/2006/relationships/oleObject" Target="../embeddings/oleObject5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6.png"/><Relationship Id="rId11" Type="http://schemas.openxmlformats.org/officeDocument/2006/relationships/image" Target="../media/image94.wmf"/><Relationship Id="rId5" Type="http://schemas.openxmlformats.org/officeDocument/2006/relationships/image" Target="../media/image84.wmf"/><Relationship Id="rId10" Type="http://schemas.openxmlformats.org/officeDocument/2006/relationships/oleObject" Target="../embeddings/oleObject52.bin"/><Relationship Id="rId4" Type="http://schemas.openxmlformats.org/officeDocument/2006/relationships/oleObject" Target="../embeddings/oleObject50.bin"/><Relationship Id="rId9" Type="http://schemas.openxmlformats.org/officeDocument/2006/relationships/image" Target="../media/image93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oleObject" Target="../embeddings/oleObject58.bin"/><Relationship Id="rId18" Type="http://schemas.openxmlformats.org/officeDocument/2006/relationships/oleObject" Target="../embeddings/oleObject60.bin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100.wmf"/><Relationship Id="rId17" Type="http://schemas.openxmlformats.org/officeDocument/2006/relationships/image" Target="../media/image10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2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4.wmf"/><Relationship Id="rId11" Type="http://schemas.openxmlformats.org/officeDocument/2006/relationships/oleObject" Target="../embeddings/oleObject57.bin"/><Relationship Id="rId5" Type="http://schemas.openxmlformats.org/officeDocument/2006/relationships/oleObject" Target="../embeddings/oleObject54.bin"/><Relationship Id="rId15" Type="http://schemas.openxmlformats.org/officeDocument/2006/relationships/oleObject" Target="../embeddings/oleObject59.bin"/><Relationship Id="rId10" Type="http://schemas.openxmlformats.org/officeDocument/2006/relationships/image" Target="../media/image99.wmf"/><Relationship Id="rId19" Type="http://schemas.openxmlformats.org/officeDocument/2006/relationships/image" Target="../media/image103.wmf"/><Relationship Id="rId4" Type="http://schemas.openxmlformats.org/officeDocument/2006/relationships/image" Target="../media/image104.png"/><Relationship Id="rId9" Type="http://schemas.openxmlformats.org/officeDocument/2006/relationships/oleObject" Target="../embeddings/oleObject56.bin"/><Relationship Id="rId14" Type="http://schemas.openxmlformats.org/officeDocument/2006/relationships/image" Target="../media/image10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61.bin"/><Relationship Id="rId5" Type="http://schemas.openxmlformats.org/officeDocument/2006/relationships/image" Target="../media/image107.png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09.wmf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84.wmf"/><Relationship Id="rId12" Type="http://schemas.openxmlformats.org/officeDocument/2006/relationships/oleObject" Target="../embeddings/oleObject6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108.wmf"/><Relationship Id="rId5" Type="http://schemas.openxmlformats.org/officeDocument/2006/relationships/image" Target="../media/image111.png"/><Relationship Id="rId10" Type="http://schemas.openxmlformats.org/officeDocument/2006/relationships/oleObject" Target="../embeddings/oleObject63.bin"/><Relationship Id="rId4" Type="http://schemas.openxmlformats.org/officeDocument/2006/relationships/image" Target="../media/image110.png"/><Relationship Id="rId9" Type="http://schemas.openxmlformats.org/officeDocument/2006/relationships/image" Target="../media/image113.png"/><Relationship Id="rId14" Type="http://schemas.openxmlformats.org/officeDocument/2006/relationships/oleObject" Target="../embeddings/oleObject65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image" Target="../media/image116.wmf"/><Relationship Id="rId18" Type="http://schemas.openxmlformats.org/officeDocument/2006/relationships/oleObject" Target="../embeddings/oleObject72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21.png"/><Relationship Id="rId12" Type="http://schemas.openxmlformats.org/officeDocument/2006/relationships/oleObject" Target="../embeddings/oleObject69.bin"/><Relationship Id="rId17" Type="http://schemas.openxmlformats.org/officeDocument/2006/relationships/image" Target="../media/image118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71.bin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20.png"/><Relationship Id="rId11" Type="http://schemas.openxmlformats.org/officeDocument/2006/relationships/image" Target="../media/image115.wmf"/><Relationship Id="rId5" Type="http://schemas.openxmlformats.org/officeDocument/2006/relationships/image" Target="../media/image84.wmf"/><Relationship Id="rId15" Type="http://schemas.openxmlformats.org/officeDocument/2006/relationships/image" Target="../media/image117.wmf"/><Relationship Id="rId10" Type="http://schemas.openxmlformats.org/officeDocument/2006/relationships/oleObject" Target="../embeddings/oleObject68.bin"/><Relationship Id="rId19" Type="http://schemas.openxmlformats.org/officeDocument/2006/relationships/image" Target="../media/image119.wmf"/><Relationship Id="rId4" Type="http://schemas.openxmlformats.org/officeDocument/2006/relationships/oleObject" Target="../embeddings/oleObject66.bin"/><Relationship Id="rId9" Type="http://schemas.openxmlformats.org/officeDocument/2006/relationships/image" Target="../media/image114.wmf"/><Relationship Id="rId14" Type="http://schemas.openxmlformats.org/officeDocument/2006/relationships/oleObject" Target="../embeddings/oleObject70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22.png"/><Relationship Id="rId5" Type="http://schemas.openxmlformats.org/officeDocument/2006/relationships/image" Target="../media/image84.wmf"/><Relationship Id="rId4" Type="http://schemas.openxmlformats.org/officeDocument/2006/relationships/oleObject" Target="../embeddings/oleObject73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7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74.bin"/><Relationship Id="rId4" Type="http://schemas.openxmlformats.org/officeDocument/2006/relationships/image" Target="../media/image1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13" Type="http://schemas.openxmlformats.org/officeDocument/2006/relationships/image" Target="../media/image135.png"/><Relationship Id="rId18" Type="http://schemas.openxmlformats.org/officeDocument/2006/relationships/image" Target="../media/image90.wmf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33.png"/><Relationship Id="rId12" Type="http://schemas.openxmlformats.org/officeDocument/2006/relationships/image" Target="../media/image128.wmf"/><Relationship Id="rId17" Type="http://schemas.openxmlformats.org/officeDocument/2006/relationships/oleObject" Target="../embeddings/oleObject79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9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32.png"/><Relationship Id="rId11" Type="http://schemas.openxmlformats.org/officeDocument/2006/relationships/oleObject" Target="../embeddings/oleObject77.bin"/><Relationship Id="rId5" Type="http://schemas.openxmlformats.org/officeDocument/2006/relationships/image" Target="../media/image131.png"/><Relationship Id="rId15" Type="http://schemas.openxmlformats.org/officeDocument/2006/relationships/oleObject" Target="../embeddings/oleObject78.bin"/><Relationship Id="rId10" Type="http://schemas.openxmlformats.org/officeDocument/2006/relationships/image" Target="../media/image134.png"/><Relationship Id="rId4" Type="http://schemas.openxmlformats.org/officeDocument/2006/relationships/image" Target="../media/image130.png"/><Relationship Id="rId9" Type="http://schemas.openxmlformats.org/officeDocument/2006/relationships/image" Target="../media/image127.wmf"/><Relationship Id="rId14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image" Target="../media/image147.png"/><Relationship Id="rId18" Type="http://schemas.openxmlformats.org/officeDocument/2006/relationships/image" Target="../media/image140.wmf"/><Relationship Id="rId3" Type="http://schemas.openxmlformats.org/officeDocument/2006/relationships/notesSlide" Target="../notesSlides/notesSlide29.xml"/><Relationship Id="rId21" Type="http://schemas.openxmlformats.org/officeDocument/2006/relationships/oleObject" Target="../embeddings/oleObject86.bin"/><Relationship Id="rId7" Type="http://schemas.openxmlformats.org/officeDocument/2006/relationships/image" Target="../media/image145.png"/><Relationship Id="rId12" Type="http://schemas.openxmlformats.org/officeDocument/2006/relationships/image" Target="../media/image146.png"/><Relationship Id="rId17" Type="http://schemas.openxmlformats.org/officeDocument/2006/relationships/oleObject" Target="../embeddings/oleObject84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9.wmf"/><Relationship Id="rId20" Type="http://schemas.openxmlformats.org/officeDocument/2006/relationships/image" Target="../media/image141.w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44.png"/><Relationship Id="rId11" Type="http://schemas.openxmlformats.org/officeDocument/2006/relationships/image" Target="../media/image138.wmf"/><Relationship Id="rId24" Type="http://schemas.openxmlformats.org/officeDocument/2006/relationships/image" Target="../media/image143.wmf"/><Relationship Id="rId5" Type="http://schemas.openxmlformats.org/officeDocument/2006/relationships/image" Target="../media/image127.wmf"/><Relationship Id="rId15" Type="http://schemas.openxmlformats.org/officeDocument/2006/relationships/oleObject" Target="../embeddings/oleObject83.bin"/><Relationship Id="rId23" Type="http://schemas.openxmlformats.org/officeDocument/2006/relationships/oleObject" Target="../embeddings/oleObject87.bin"/><Relationship Id="rId10" Type="http://schemas.openxmlformats.org/officeDocument/2006/relationships/oleObject" Target="../embeddings/oleObject82.bin"/><Relationship Id="rId19" Type="http://schemas.openxmlformats.org/officeDocument/2006/relationships/oleObject" Target="../embeddings/oleObject85.bin"/><Relationship Id="rId4" Type="http://schemas.openxmlformats.org/officeDocument/2006/relationships/oleObject" Target="../embeddings/oleObject80.bin"/><Relationship Id="rId9" Type="http://schemas.openxmlformats.org/officeDocument/2006/relationships/image" Target="../media/image137.wmf"/><Relationship Id="rId14" Type="http://schemas.openxmlformats.org/officeDocument/2006/relationships/image" Target="../media/image148.png"/><Relationship Id="rId22" Type="http://schemas.openxmlformats.org/officeDocument/2006/relationships/image" Target="../media/image14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49.png"/><Relationship Id="rId5" Type="http://schemas.openxmlformats.org/officeDocument/2006/relationships/image" Target="../media/image127.wmf"/><Relationship Id="rId4" Type="http://schemas.openxmlformats.org/officeDocument/2006/relationships/oleObject" Target="../embeddings/oleObject88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50.wmf"/><Relationship Id="rId5" Type="http://schemas.openxmlformats.org/officeDocument/2006/relationships/oleObject" Target="../embeddings/oleObject89.bin"/><Relationship Id="rId4" Type="http://schemas.openxmlformats.org/officeDocument/2006/relationships/image" Target="../media/image1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13" Type="http://schemas.openxmlformats.org/officeDocument/2006/relationships/image" Target="../media/image154.wmf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56.png"/><Relationship Id="rId12" Type="http://schemas.openxmlformats.org/officeDocument/2006/relationships/oleObject" Target="../embeddings/oleObject9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27.wmf"/><Relationship Id="rId11" Type="http://schemas.openxmlformats.org/officeDocument/2006/relationships/image" Target="../media/image153.wmf"/><Relationship Id="rId5" Type="http://schemas.openxmlformats.org/officeDocument/2006/relationships/oleObject" Target="../embeddings/oleObject90.bin"/><Relationship Id="rId10" Type="http://schemas.openxmlformats.org/officeDocument/2006/relationships/oleObject" Target="../embeddings/oleObject92.bin"/><Relationship Id="rId4" Type="http://schemas.openxmlformats.org/officeDocument/2006/relationships/image" Target="../media/image155.png"/><Relationship Id="rId9" Type="http://schemas.openxmlformats.org/officeDocument/2006/relationships/image" Target="../media/image152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5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5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27.wmf"/><Relationship Id="rId5" Type="http://schemas.openxmlformats.org/officeDocument/2006/relationships/oleObject" Target="../embeddings/oleObject94.bin"/><Relationship Id="rId4" Type="http://schemas.openxmlformats.org/officeDocument/2006/relationships/image" Target="../media/image158.png"/><Relationship Id="rId9" Type="http://schemas.openxmlformats.org/officeDocument/2006/relationships/image" Target="../media/image157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90.wmf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60.wmf"/><Relationship Id="rId12" Type="http://schemas.openxmlformats.org/officeDocument/2006/relationships/oleObject" Target="../embeddings/oleObject9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96.bin"/><Relationship Id="rId11" Type="http://schemas.openxmlformats.org/officeDocument/2006/relationships/image" Target="../media/image161.wmf"/><Relationship Id="rId5" Type="http://schemas.openxmlformats.org/officeDocument/2006/relationships/image" Target="../media/image163.png"/><Relationship Id="rId10" Type="http://schemas.openxmlformats.org/officeDocument/2006/relationships/oleObject" Target="../embeddings/oleObject97.bin"/><Relationship Id="rId4" Type="http://schemas.openxmlformats.org/officeDocument/2006/relationships/image" Target="../media/image162.png"/><Relationship Id="rId9" Type="http://schemas.openxmlformats.org/officeDocument/2006/relationships/image" Target="../media/image1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6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100.bin"/><Relationship Id="rId5" Type="http://schemas.openxmlformats.org/officeDocument/2006/relationships/image" Target="../media/image160.wmf"/><Relationship Id="rId4" Type="http://schemas.openxmlformats.org/officeDocument/2006/relationships/oleObject" Target="../embeddings/oleObject99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72.wmf"/><Relationship Id="rId18" Type="http://schemas.openxmlformats.org/officeDocument/2006/relationships/oleObject" Target="../embeddings/oleObject105.bin"/><Relationship Id="rId3" Type="http://schemas.openxmlformats.org/officeDocument/2006/relationships/notesSlide" Target="../notesSlides/notesSlide37.xml"/><Relationship Id="rId21" Type="http://schemas.openxmlformats.org/officeDocument/2006/relationships/image" Target="../media/image176.wmf"/><Relationship Id="rId7" Type="http://schemas.openxmlformats.org/officeDocument/2006/relationships/image" Target="../media/image180.png"/><Relationship Id="rId12" Type="http://schemas.openxmlformats.org/officeDocument/2006/relationships/oleObject" Target="../embeddings/oleObject102.bin"/><Relationship Id="rId17" Type="http://schemas.openxmlformats.org/officeDocument/2006/relationships/image" Target="../media/image174.wmf"/><Relationship Id="rId25" Type="http://schemas.openxmlformats.org/officeDocument/2006/relationships/image" Target="../media/image178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04.bin"/><Relationship Id="rId20" Type="http://schemas.openxmlformats.org/officeDocument/2006/relationships/oleObject" Target="../embeddings/oleObject106.bin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24" Type="http://schemas.openxmlformats.org/officeDocument/2006/relationships/oleObject" Target="../embeddings/oleObject108.bin"/><Relationship Id="rId5" Type="http://schemas.openxmlformats.org/officeDocument/2006/relationships/image" Target="../media/image160.wmf"/><Relationship Id="rId15" Type="http://schemas.openxmlformats.org/officeDocument/2006/relationships/image" Target="../media/image173.wmf"/><Relationship Id="rId23" Type="http://schemas.openxmlformats.org/officeDocument/2006/relationships/image" Target="../media/image177.wmf"/><Relationship Id="rId10" Type="http://schemas.openxmlformats.org/officeDocument/2006/relationships/image" Target="../media/image183.png"/><Relationship Id="rId19" Type="http://schemas.openxmlformats.org/officeDocument/2006/relationships/image" Target="../media/image175.wmf"/><Relationship Id="rId4" Type="http://schemas.openxmlformats.org/officeDocument/2006/relationships/oleObject" Target="../embeddings/oleObject101.bin"/><Relationship Id="rId9" Type="http://schemas.openxmlformats.org/officeDocument/2006/relationships/image" Target="../media/image182.png"/><Relationship Id="rId14" Type="http://schemas.openxmlformats.org/officeDocument/2006/relationships/oleObject" Target="../embeddings/oleObject103.bin"/><Relationship Id="rId22" Type="http://schemas.openxmlformats.org/officeDocument/2006/relationships/oleObject" Target="../embeddings/oleObject107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0.bin"/><Relationship Id="rId13" Type="http://schemas.openxmlformats.org/officeDocument/2006/relationships/image" Target="../media/image187.wmf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89.png"/><Relationship Id="rId12" Type="http://schemas.openxmlformats.org/officeDocument/2006/relationships/oleObject" Target="../embeddings/oleObject1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88.png"/><Relationship Id="rId11" Type="http://schemas.openxmlformats.org/officeDocument/2006/relationships/image" Target="../media/image186.wmf"/><Relationship Id="rId5" Type="http://schemas.openxmlformats.org/officeDocument/2006/relationships/image" Target="../media/image160.wmf"/><Relationship Id="rId10" Type="http://schemas.openxmlformats.org/officeDocument/2006/relationships/oleObject" Target="../embeddings/oleObject111.bin"/><Relationship Id="rId4" Type="http://schemas.openxmlformats.org/officeDocument/2006/relationships/oleObject" Target="../embeddings/oleObject109.bin"/><Relationship Id="rId9" Type="http://schemas.openxmlformats.org/officeDocument/2006/relationships/image" Target="../media/image185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wmf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1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60.wmf"/><Relationship Id="rId5" Type="http://schemas.openxmlformats.org/officeDocument/2006/relationships/oleObject" Target="../embeddings/oleObject113.bin"/><Relationship Id="rId4" Type="http://schemas.openxmlformats.org/officeDocument/2006/relationships/image" Target="../media/image1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wmf"/><Relationship Id="rId13" Type="http://schemas.openxmlformats.org/officeDocument/2006/relationships/image" Target="../media/image194.wmf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115.bin"/><Relationship Id="rId12" Type="http://schemas.openxmlformats.org/officeDocument/2006/relationships/oleObject" Target="../embeddings/oleObject117.bin"/><Relationship Id="rId17" Type="http://schemas.openxmlformats.org/officeDocument/2006/relationships/image" Target="../media/image90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19.bin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98.png"/><Relationship Id="rId11" Type="http://schemas.openxmlformats.org/officeDocument/2006/relationships/image" Target="../media/image193.wmf"/><Relationship Id="rId5" Type="http://schemas.openxmlformats.org/officeDocument/2006/relationships/image" Target="../media/image197.png"/><Relationship Id="rId15" Type="http://schemas.openxmlformats.org/officeDocument/2006/relationships/image" Target="../media/image195.wmf"/><Relationship Id="rId10" Type="http://schemas.openxmlformats.org/officeDocument/2006/relationships/oleObject" Target="../embeddings/oleObject116.bin"/><Relationship Id="rId4" Type="http://schemas.openxmlformats.org/officeDocument/2006/relationships/image" Target="../media/image196.png"/><Relationship Id="rId9" Type="http://schemas.openxmlformats.org/officeDocument/2006/relationships/image" Target="../media/image199.png"/><Relationship Id="rId14" Type="http://schemas.openxmlformats.org/officeDocument/2006/relationships/oleObject" Target="../embeddings/oleObject118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1.bin"/><Relationship Id="rId13" Type="http://schemas.openxmlformats.org/officeDocument/2006/relationships/image" Target="../media/image202.wmf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200.wmf"/><Relationship Id="rId12" Type="http://schemas.openxmlformats.org/officeDocument/2006/relationships/oleObject" Target="../embeddings/oleObject1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120.bin"/><Relationship Id="rId11" Type="http://schemas.openxmlformats.org/officeDocument/2006/relationships/image" Target="../media/image192.wmf"/><Relationship Id="rId5" Type="http://schemas.openxmlformats.org/officeDocument/2006/relationships/image" Target="../media/image205.jpeg"/><Relationship Id="rId15" Type="http://schemas.openxmlformats.org/officeDocument/2006/relationships/image" Target="../media/image203.wmf"/><Relationship Id="rId10" Type="http://schemas.openxmlformats.org/officeDocument/2006/relationships/oleObject" Target="../embeddings/oleObject122.bin"/><Relationship Id="rId4" Type="http://schemas.openxmlformats.org/officeDocument/2006/relationships/image" Target="../media/image204.png"/><Relationship Id="rId9" Type="http://schemas.openxmlformats.org/officeDocument/2006/relationships/image" Target="../media/image201.wmf"/><Relationship Id="rId14" Type="http://schemas.openxmlformats.org/officeDocument/2006/relationships/oleObject" Target="../embeddings/oleObject124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1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06.wmf"/><Relationship Id="rId5" Type="http://schemas.openxmlformats.org/officeDocument/2006/relationships/oleObject" Target="../embeddings/oleObject125.bin"/><Relationship Id="rId10" Type="http://schemas.openxmlformats.org/officeDocument/2006/relationships/image" Target="../media/image192.wmf"/><Relationship Id="rId4" Type="http://schemas.openxmlformats.org/officeDocument/2006/relationships/image" Target="../media/image208.png"/><Relationship Id="rId9" Type="http://schemas.openxmlformats.org/officeDocument/2006/relationships/oleObject" Target="../embeddings/oleObject127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0.bin"/><Relationship Id="rId13" Type="http://schemas.openxmlformats.org/officeDocument/2006/relationships/image" Target="../media/image213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209.wmf"/><Relationship Id="rId12" Type="http://schemas.openxmlformats.org/officeDocument/2006/relationships/image" Target="../media/image2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129.bin"/><Relationship Id="rId11" Type="http://schemas.openxmlformats.org/officeDocument/2006/relationships/image" Target="../media/image211.wmf"/><Relationship Id="rId5" Type="http://schemas.openxmlformats.org/officeDocument/2006/relationships/image" Target="../media/image192.wmf"/><Relationship Id="rId10" Type="http://schemas.openxmlformats.org/officeDocument/2006/relationships/oleObject" Target="../embeddings/oleObject131.bin"/><Relationship Id="rId4" Type="http://schemas.openxmlformats.org/officeDocument/2006/relationships/oleObject" Target="../embeddings/oleObject128.bin"/><Relationship Id="rId9" Type="http://schemas.openxmlformats.org/officeDocument/2006/relationships/image" Target="../media/image210.wmf"/><Relationship Id="rId14" Type="http://schemas.openxmlformats.org/officeDocument/2006/relationships/image" Target="../media/image21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3.bin"/><Relationship Id="rId13" Type="http://schemas.openxmlformats.org/officeDocument/2006/relationships/image" Target="../media/image217.wmf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220.png"/><Relationship Id="rId12" Type="http://schemas.openxmlformats.org/officeDocument/2006/relationships/oleObject" Target="../embeddings/oleObject1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92.wmf"/><Relationship Id="rId11" Type="http://schemas.openxmlformats.org/officeDocument/2006/relationships/image" Target="../media/image216.wmf"/><Relationship Id="rId5" Type="http://schemas.openxmlformats.org/officeDocument/2006/relationships/oleObject" Target="../embeddings/oleObject132.bin"/><Relationship Id="rId15" Type="http://schemas.openxmlformats.org/officeDocument/2006/relationships/image" Target="../media/image218.wmf"/><Relationship Id="rId10" Type="http://schemas.openxmlformats.org/officeDocument/2006/relationships/oleObject" Target="../embeddings/oleObject134.bin"/><Relationship Id="rId4" Type="http://schemas.openxmlformats.org/officeDocument/2006/relationships/image" Target="../media/image219.png"/><Relationship Id="rId9" Type="http://schemas.openxmlformats.org/officeDocument/2006/relationships/image" Target="../media/image215.wmf"/><Relationship Id="rId14" Type="http://schemas.openxmlformats.org/officeDocument/2006/relationships/oleObject" Target="../embeddings/oleObject136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wmf"/><Relationship Id="rId3" Type="http://schemas.openxmlformats.org/officeDocument/2006/relationships/notesSlide" Target="../notesSlides/notesSlide45.xml"/><Relationship Id="rId7" Type="http://schemas.openxmlformats.org/officeDocument/2006/relationships/oleObject" Target="../embeddings/oleObject1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221.wmf"/><Relationship Id="rId5" Type="http://schemas.openxmlformats.org/officeDocument/2006/relationships/oleObject" Target="../embeddings/oleObject137.bin"/><Relationship Id="rId4" Type="http://schemas.openxmlformats.org/officeDocument/2006/relationships/image" Target="../media/image22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224.wmf"/><Relationship Id="rId12" Type="http://schemas.openxmlformats.org/officeDocument/2006/relationships/image" Target="../media/image22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139.bin"/><Relationship Id="rId11" Type="http://schemas.openxmlformats.org/officeDocument/2006/relationships/oleObject" Target="../embeddings/oleObject141.bin"/><Relationship Id="rId5" Type="http://schemas.openxmlformats.org/officeDocument/2006/relationships/image" Target="../media/image228.png"/><Relationship Id="rId10" Type="http://schemas.openxmlformats.org/officeDocument/2006/relationships/image" Target="../media/image225.wmf"/><Relationship Id="rId4" Type="http://schemas.openxmlformats.org/officeDocument/2006/relationships/image" Target="../media/image227.png"/><Relationship Id="rId9" Type="http://schemas.openxmlformats.org/officeDocument/2006/relationships/oleObject" Target="../embeddings/oleObject140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3.bin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23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142.bin"/><Relationship Id="rId11" Type="http://schemas.openxmlformats.org/officeDocument/2006/relationships/image" Target="../media/image232.wmf"/><Relationship Id="rId5" Type="http://schemas.openxmlformats.org/officeDocument/2006/relationships/image" Target="../media/image234.png"/><Relationship Id="rId10" Type="http://schemas.openxmlformats.org/officeDocument/2006/relationships/oleObject" Target="../embeddings/oleObject144.bin"/><Relationship Id="rId4" Type="http://schemas.openxmlformats.org/officeDocument/2006/relationships/image" Target="../media/image233.png"/><Relationship Id="rId9" Type="http://schemas.openxmlformats.org/officeDocument/2006/relationships/image" Target="../media/image231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23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235.wmf"/><Relationship Id="rId11" Type="http://schemas.openxmlformats.org/officeDocument/2006/relationships/image" Target="../media/image240.png"/><Relationship Id="rId5" Type="http://schemas.openxmlformats.org/officeDocument/2006/relationships/oleObject" Target="../embeddings/oleObject145.bin"/><Relationship Id="rId10" Type="http://schemas.openxmlformats.org/officeDocument/2006/relationships/image" Target="../media/image236.wmf"/><Relationship Id="rId4" Type="http://schemas.openxmlformats.org/officeDocument/2006/relationships/image" Target="../media/image237.png"/><Relationship Id="rId9" Type="http://schemas.openxmlformats.org/officeDocument/2006/relationships/oleObject" Target="../embeddings/oleObject146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wmf"/><Relationship Id="rId13" Type="http://schemas.openxmlformats.org/officeDocument/2006/relationships/oleObject" Target="../embeddings/oleObject151.bin"/><Relationship Id="rId3" Type="http://schemas.openxmlformats.org/officeDocument/2006/relationships/notesSlide" Target="../notesSlides/notesSlide49.xml"/><Relationship Id="rId7" Type="http://schemas.openxmlformats.org/officeDocument/2006/relationships/oleObject" Target="../embeddings/oleObject148.bin"/><Relationship Id="rId12" Type="http://schemas.openxmlformats.org/officeDocument/2006/relationships/oleObject" Target="../embeddings/oleObject1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235.wmf"/><Relationship Id="rId11" Type="http://schemas.openxmlformats.org/officeDocument/2006/relationships/image" Target="../media/image242.wmf"/><Relationship Id="rId5" Type="http://schemas.openxmlformats.org/officeDocument/2006/relationships/oleObject" Target="../embeddings/oleObject147.bin"/><Relationship Id="rId10" Type="http://schemas.openxmlformats.org/officeDocument/2006/relationships/oleObject" Target="../embeddings/oleObject149.bin"/><Relationship Id="rId4" Type="http://schemas.openxmlformats.org/officeDocument/2006/relationships/image" Target="../media/image244.png"/><Relationship Id="rId9" Type="http://schemas.openxmlformats.org/officeDocument/2006/relationships/image" Target="../media/image240.png"/><Relationship Id="rId14" Type="http://schemas.openxmlformats.org/officeDocument/2006/relationships/image" Target="../media/image24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wmf"/><Relationship Id="rId13" Type="http://schemas.openxmlformats.org/officeDocument/2006/relationships/oleObject" Target="../embeddings/oleObject156.bin"/><Relationship Id="rId18" Type="http://schemas.openxmlformats.org/officeDocument/2006/relationships/image" Target="../media/image251.wmf"/><Relationship Id="rId3" Type="http://schemas.openxmlformats.org/officeDocument/2006/relationships/notesSlide" Target="../notesSlides/notesSlide50.xml"/><Relationship Id="rId21" Type="http://schemas.openxmlformats.org/officeDocument/2006/relationships/oleObject" Target="../embeddings/oleObject160.bin"/><Relationship Id="rId7" Type="http://schemas.openxmlformats.org/officeDocument/2006/relationships/oleObject" Target="../embeddings/oleObject153.bin"/><Relationship Id="rId12" Type="http://schemas.openxmlformats.org/officeDocument/2006/relationships/image" Target="../media/image248.wmf"/><Relationship Id="rId17" Type="http://schemas.openxmlformats.org/officeDocument/2006/relationships/oleObject" Target="../embeddings/oleObject158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0.wmf"/><Relationship Id="rId20" Type="http://schemas.openxmlformats.org/officeDocument/2006/relationships/image" Target="../media/image252.wmf"/><Relationship Id="rId1" Type="http://schemas.openxmlformats.org/officeDocument/2006/relationships/vmlDrawing" Target="../drawings/vmlDrawing40.vml"/><Relationship Id="rId6" Type="http://schemas.openxmlformats.org/officeDocument/2006/relationships/image" Target="../media/image245.wmf"/><Relationship Id="rId11" Type="http://schemas.openxmlformats.org/officeDocument/2006/relationships/oleObject" Target="../embeddings/oleObject155.bin"/><Relationship Id="rId24" Type="http://schemas.openxmlformats.org/officeDocument/2006/relationships/image" Target="../media/image254.wmf"/><Relationship Id="rId5" Type="http://schemas.openxmlformats.org/officeDocument/2006/relationships/oleObject" Target="../embeddings/oleObject152.bin"/><Relationship Id="rId15" Type="http://schemas.openxmlformats.org/officeDocument/2006/relationships/oleObject" Target="../embeddings/oleObject157.bin"/><Relationship Id="rId23" Type="http://schemas.openxmlformats.org/officeDocument/2006/relationships/oleObject" Target="../embeddings/oleObject161.bin"/><Relationship Id="rId10" Type="http://schemas.openxmlformats.org/officeDocument/2006/relationships/image" Target="../media/image247.wmf"/><Relationship Id="rId19" Type="http://schemas.openxmlformats.org/officeDocument/2006/relationships/oleObject" Target="../embeddings/oleObject159.bin"/><Relationship Id="rId4" Type="http://schemas.openxmlformats.org/officeDocument/2006/relationships/image" Target="../media/image255.png"/><Relationship Id="rId9" Type="http://schemas.openxmlformats.org/officeDocument/2006/relationships/oleObject" Target="../embeddings/oleObject154.bin"/><Relationship Id="rId14" Type="http://schemas.openxmlformats.org/officeDocument/2006/relationships/image" Target="../media/image249.wmf"/><Relationship Id="rId22" Type="http://schemas.openxmlformats.org/officeDocument/2006/relationships/image" Target="../media/image253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25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162.bin"/><Relationship Id="rId11" Type="http://schemas.openxmlformats.org/officeDocument/2006/relationships/image" Target="../media/image257.wmf"/><Relationship Id="rId5" Type="http://schemas.openxmlformats.org/officeDocument/2006/relationships/image" Target="../media/image259.png"/><Relationship Id="rId10" Type="http://schemas.openxmlformats.org/officeDocument/2006/relationships/oleObject" Target="../embeddings/oleObject163.bin"/><Relationship Id="rId4" Type="http://schemas.openxmlformats.org/officeDocument/2006/relationships/image" Target="../media/image258.png"/><Relationship Id="rId9" Type="http://schemas.openxmlformats.org/officeDocument/2006/relationships/image" Target="../media/image26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64.wmf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262.wmf"/><Relationship Id="rId12" Type="http://schemas.openxmlformats.org/officeDocument/2006/relationships/oleObject" Target="../embeddings/oleObject16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2.vml"/><Relationship Id="rId6" Type="http://schemas.openxmlformats.org/officeDocument/2006/relationships/oleObject" Target="../embeddings/oleObject164.bin"/><Relationship Id="rId11" Type="http://schemas.openxmlformats.org/officeDocument/2006/relationships/image" Target="../media/image263.wmf"/><Relationship Id="rId5" Type="http://schemas.openxmlformats.org/officeDocument/2006/relationships/image" Target="../media/image267.png"/><Relationship Id="rId15" Type="http://schemas.openxmlformats.org/officeDocument/2006/relationships/image" Target="../media/image265.wmf"/><Relationship Id="rId10" Type="http://schemas.openxmlformats.org/officeDocument/2006/relationships/oleObject" Target="../embeddings/oleObject165.bin"/><Relationship Id="rId4" Type="http://schemas.openxmlformats.org/officeDocument/2006/relationships/image" Target="../media/image266.png"/><Relationship Id="rId9" Type="http://schemas.openxmlformats.org/officeDocument/2006/relationships/image" Target="../media/image269.png"/><Relationship Id="rId14" Type="http://schemas.openxmlformats.org/officeDocument/2006/relationships/oleObject" Target="../embeddings/oleObject167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270.wmf"/><Relationship Id="rId4" Type="http://schemas.openxmlformats.org/officeDocument/2006/relationships/oleObject" Target="../embeddings/oleObject168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wmf"/><Relationship Id="rId3" Type="http://schemas.openxmlformats.org/officeDocument/2006/relationships/notesSlide" Target="../notesSlides/notesSlide54.xml"/><Relationship Id="rId7" Type="http://schemas.openxmlformats.org/officeDocument/2006/relationships/oleObject" Target="../embeddings/oleObject17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71.wmf"/><Relationship Id="rId5" Type="http://schemas.openxmlformats.org/officeDocument/2006/relationships/oleObject" Target="../embeddings/oleObject169.bin"/><Relationship Id="rId10" Type="http://schemas.openxmlformats.org/officeDocument/2006/relationships/image" Target="../media/image273.wmf"/><Relationship Id="rId4" Type="http://schemas.openxmlformats.org/officeDocument/2006/relationships/image" Target="../media/image274.emf"/><Relationship Id="rId9" Type="http://schemas.openxmlformats.org/officeDocument/2006/relationships/oleObject" Target="../embeddings/oleObject171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275.wmf"/><Relationship Id="rId4" Type="http://schemas.openxmlformats.org/officeDocument/2006/relationships/oleObject" Target="../embeddings/oleObject17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wmf"/><Relationship Id="rId5" Type="http://schemas.openxmlformats.org/officeDocument/2006/relationships/image" Target="../media/image16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5.png"/><Relationship Id="rId9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524000" y="393769"/>
            <a:ext cx="6019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 dirty="0" smtClean="0"/>
              <a:t>Lake Louise Winter Institute</a:t>
            </a:r>
            <a:endParaRPr lang="en-US" sz="2000" dirty="0"/>
          </a:p>
          <a:p>
            <a:pPr algn="ctr"/>
            <a:r>
              <a:rPr lang="en-US" sz="2000" i="1" dirty="0" smtClean="0"/>
              <a:t>February 17 – 23, 2013</a:t>
            </a:r>
            <a:endParaRPr lang="en-US" sz="2000" i="1" dirty="0"/>
          </a:p>
          <a:p>
            <a:pPr algn="ctr"/>
            <a:endParaRPr lang="en-US" sz="900" dirty="0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203447" y="2132856"/>
            <a:ext cx="72699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Review of ATLAS Higgs (like) Boson Results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622438" y="3501008"/>
            <a:ext cx="199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i="1" dirty="0"/>
              <a:t>Robert S. Orr</a:t>
            </a:r>
            <a:endParaRPr lang="en-US" sz="2400" dirty="0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481179" y="4437112"/>
            <a:ext cx="21378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 dirty="0"/>
              <a:t>University of Toronto</a:t>
            </a:r>
          </a:p>
          <a:p>
            <a:pPr algn="ctr"/>
            <a:r>
              <a:rPr lang="en-US" sz="1600" dirty="0"/>
              <a:t>on behalf of the</a:t>
            </a:r>
          </a:p>
          <a:p>
            <a:pPr algn="ctr"/>
            <a:r>
              <a:rPr lang="en-US" sz="1600" dirty="0"/>
              <a:t>ATLAS </a:t>
            </a:r>
            <a:r>
              <a:rPr lang="en-US" sz="1600" dirty="0" smtClean="0"/>
              <a:t> </a:t>
            </a:r>
            <a:r>
              <a:rPr lang="en-US" sz="1600" dirty="0"/>
              <a:t>Collaboration</a:t>
            </a:r>
            <a:endParaRPr lang="en-US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08159"/>
            <a:ext cx="890004" cy="14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3" y="218444"/>
            <a:ext cx="761783" cy="131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06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4"/>
            <a:ext cx="4536504" cy="424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97152"/>
            <a:ext cx="1765504" cy="144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581128"/>
            <a:ext cx="1530209" cy="174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81128"/>
            <a:ext cx="2088232" cy="184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53136"/>
            <a:ext cx="2088232" cy="164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87824" y="-99392"/>
            <a:ext cx="3381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 smtClean="0"/>
              <a:t>Decay Mechanisms</a:t>
            </a:r>
            <a:endParaRPr lang="en-CA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691680" y="6309320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Bosons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216" y="6309320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Fermions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104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7624" y="188640"/>
            <a:ext cx="7557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 smtClean="0"/>
              <a:t>Experimental Advantages of Decay Channels</a:t>
            </a:r>
            <a:endParaRPr lang="en-CA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499992" y="980728"/>
            <a:ext cx="4419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>
              <a:buFont typeface="Arial" pitchFamily="34" charset="0"/>
              <a:buChar char="•"/>
            </a:pP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                Good sensitivity above about</a:t>
            </a:r>
          </a:p>
          <a:p>
            <a:pPr indent="180975"/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en-US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229429" cy="39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706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770570"/>
              </p:ext>
            </p:extLst>
          </p:nvPr>
        </p:nvGraphicFramePr>
        <p:xfrm>
          <a:off x="4691063" y="1032935"/>
          <a:ext cx="1119187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134" name="Equation" r:id="rId5" imgW="787058" imgH="203112" progId="Equation.DSMT4">
                  <p:embed/>
                </p:oleObj>
              </mc:Choice>
              <mc:Fallback>
                <p:oleObj name="Equation" r:id="rId5" imgW="787058" imgH="203112" progId="Equation.DSMT4">
                  <p:embed/>
                  <p:pic>
                    <p:nvPicPr>
                      <p:cNvPr id="0" name="Picture 11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1063" y="1032935"/>
                        <a:ext cx="1119187" cy="30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06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387098"/>
              </p:ext>
            </p:extLst>
          </p:nvPr>
        </p:nvGraphicFramePr>
        <p:xfrm>
          <a:off x="4643314" y="2852366"/>
          <a:ext cx="968375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135" name="Equation" r:id="rId7" imgW="647700" imgH="241300" progId="Equation.DSMT4">
                  <p:embed/>
                </p:oleObj>
              </mc:Choice>
              <mc:Fallback>
                <p:oleObj name="Equation" r:id="rId7" imgW="647700" imgH="241300" progId="Equation.DSMT4">
                  <p:embed/>
                  <p:pic>
                    <p:nvPicPr>
                      <p:cNvPr id="0" name="Picture 11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314" y="2852366"/>
                        <a:ext cx="968375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06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4775640"/>
              </p:ext>
            </p:extLst>
          </p:nvPr>
        </p:nvGraphicFramePr>
        <p:xfrm>
          <a:off x="4716016" y="5517232"/>
          <a:ext cx="1038880" cy="359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136" name="Equation" r:id="rId9" imgW="660400" imgH="228600" progId="Equation.DSMT4">
                  <p:embed/>
                </p:oleObj>
              </mc:Choice>
              <mc:Fallback>
                <p:oleObj name="Equation" r:id="rId9" imgW="660400" imgH="228600" progId="Equation.DSMT4">
                  <p:embed/>
                  <p:pic>
                    <p:nvPicPr>
                      <p:cNvPr id="0" name="Picture 1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5517232"/>
                        <a:ext cx="1038880" cy="3598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06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087811"/>
              </p:ext>
            </p:extLst>
          </p:nvPr>
        </p:nvGraphicFramePr>
        <p:xfrm>
          <a:off x="4572000" y="4221088"/>
          <a:ext cx="12128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137" name="Equation" r:id="rId11" imgW="761669" imgH="203112" progId="Equation.DSMT4">
                  <p:embed/>
                </p:oleObj>
              </mc:Choice>
              <mc:Fallback>
                <p:oleObj name="Equation" r:id="rId11" imgW="761669" imgH="203112" progId="Equation.DSMT4">
                  <p:embed/>
                  <p:pic>
                    <p:nvPicPr>
                      <p:cNvPr id="0" name="Picture 1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221088"/>
                        <a:ext cx="1212850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427984" y="1700808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>
              <a:buFont typeface="Arial" pitchFamily="34" charset="0"/>
              <a:buChar char="•"/>
            </a:pP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                        Smaller branching ratio, but low background and excellent mass resolution.</a:t>
            </a:r>
          </a:p>
        </p:txBody>
      </p:sp>
      <p:graphicFrame>
        <p:nvGraphicFramePr>
          <p:cNvPr id="37069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619723"/>
              </p:ext>
            </p:extLst>
          </p:nvPr>
        </p:nvGraphicFramePr>
        <p:xfrm>
          <a:off x="4644008" y="1700808"/>
          <a:ext cx="157638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138" name="Equation" r:id="rId13" imgW="1180588" imgH="215806" progId="Equation.DSMT4">
                  <p:embed/>
                </p:oleObj>
              </mc:Choice>
              <mc:Fallback>
                <p:oleObj name="Equation" r:id="rId13" imgW="1180588" imgH="215806" progId="Equation.DSMT4">
                  <p:embed/>
                  <p:pic>
                    <p:nvPicPr>
                      <p:cNvPr id="0" name="Picture 1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1700808"/>
                        <a:ext cx="1576387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450641" y="2808023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>
              <a:buFont typeface="Arial" pitchFamily="34" charset="0"/>
              <a:buChar char="•"/>
            </a:pP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                Important in low mass region. High background, but excellent mass resolution and good     ,       distinction.</a:t>
            </a:r>
          </a:p>
        </p:txBody>
      </p:sp>
      <p:graphicFrame>
        <p:nvGraphicFramePr>
          <p:cNvPr id="37069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273464"/>
              </p:ext>
            </p:extLst>
          </p:nvPr>
        </p:nvGraphicFramePr>
        <p:xfrm>
          <a:off x="7236296" y="3440561"/>
          <a:ext cx="24765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139" name="Equation" r:id="rId15" imgW="126780" imgH="164814" progId="Equation.DSMT4">
                  <p:embed/>
                </p:oleObj>
              </mc:Choice>
              <mc:Fallback>
                <p:oleObj name="Equation" r:id="rId15" imgW="126780" imgH="164814" progId="Equation.DSMT4">
                  <p:embed/>
                  <p:pic>
                    <p:nvPicPr>
                      <p:cNvPr id="0" name="Picture 1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6296" y="3440561"/>
                        <a:ext cx="247650" cy="32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069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373908"/>
              </p:ext>
            </p:extLst>
          </p:nvPr>
        </p:nvGraphicFramePr>
        <p:xfrm>
          <a:off x="7524328" y="3356992"/>
          <a:ext cx="369022" cy="394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140" name="Equation" r:id="rId17" imgW="190417" imgH="203112" progId="Equation.DSMT4">
                  <p:embed/>
                </p:oleObj>
              </mc:Choice>
              <mc:Fallback>
                <p:oleObj name="Equation" r:id="rId17" imgW="190417" imgH="203112" progId="Equation.DSMT4">
                  <p:embed/>
                  <p:pic>
                    <p:nvPicPr>
                      <p:cNvPr id="0" name="Picture 1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328" y="3356992"/>
                        <a:ext cx="369022" cy="3942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319535" y="4172727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>
              <a:buFont typeface="Arial" pitchFamily="34" charset="0"/>
              <a:buChar char="•"/>
            </a:pP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                  VBF production and BR gives good signal to background at low masses. Also interesting for non-SM “Higgs”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80044" y="5526798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>
              <a:buFont typeface="Arial" pitchFamily="34" charset="0"/>
              <a:buChar char="•"/>
            </a:pP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                  </a:t>
            </a:r>
            <a:r>
              <a:rPr lang="en-US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Higgsstrahlung</a:t>
            </a: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gives good sensitivity at low masses.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104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0630"/>
            <a:ext cx="2448272" cy="54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4" y="435929"/>
            <a:ext cx="20907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786992" y="166052"/>
            <a:ext cx="1933123" cy="2077049"/>
            <a:chOff x="5508104" y="668676"/>
            <a:chExt cx="1933123" cy="2077049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692696"/>
              <a:ext cx="1800200" cy="2053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3136924"/>
                </p:ext>
              </p:extLst>
            </p:nvPr>
          </p:nvGraphicFramePr>
          <p:xfrm>
            <a:off x="7072668" y="668676"/>
            <a:ext cx="235636" cy="28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361" name="Equation" r:id="rId7" imgW="114201" imgH="139579" progId="Equation.DSMT4">
                    <p:embed/>
                  </p:oleObj>
                </mc:Choice>
                <mc:Fallback>
                  <p:oleObj name="Equation" r:id="rId7" imgW="114201" imgH="139579" progId="Equation.DSMT4">
                    <p:embed/>
                    <p:pic>
                      <p:nvPicPr>
                        <p:cNvPr id="0" name="Picture 14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72668" y="668676"/>
                          <a:ext cx="235636" cy="288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4950512"/>
                </p:ext>
              </p:extLst>
            </p:nvPr>
          </p:nvGraphicFramePr>
          <p:xfrm>
            <a:off x="7177395" y="1052736"/>
            <a:ext cx="261818" cy="28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362" name="Equation" r:id="rId9" imgW="126835" imgH="139518" progId="Equation.DSMT4">
                    <p:embed/>
                  </p:oleObj>
                </mc:Choice>
                <mc:Fallback>
                  <p:oleObj name="Equation" r:id="rId9" imgW="126835" imgH="139518" progId="Equation.DSMT4">
                    <p:embed/>
                    <p:pic>
                      <p:nvPicPr>
                        <p:cNvPr id="0" name="Picture 14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77395" y="1052736"/>
                          <a:ext cx="261818" cy="288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26303558"/>
                </p:ext>
              </p:extLst>
            </p:nvPr>
          </p:nvGraphicFramePr>
          <p:xfrm>
            <a:off x="7055896" y="2456800"/>
            <a:ext cx="261937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363" name="Equation" r:id="rId11" imgW="126835" imgH="139518" progId="Equation.DSMT4">
                    <p:embed/>
                  </p:oleObj>
                </mc:Choice>
                <mc:Fallback>
                  <p:oleObj name="Equation" r:id="rId11" imgW="126835" imgH="139518" progId="Equation.DSMT4">
                    <p:embed/>
                    <p:pic>
                      <p:nvPicPr>
                        <p:cNvPr id="0" name="Picture 14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5896" y="2456800"/>
                          <a:ext cx="261937" cy="288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662733"/>
                </p:ext>
              </p:extLst>
            </p:nvPr>
          </p:nvGraphicFramePr>
          <p:xfrm>
            <a:off x="7175381" y="1977884"/>
            <a:ext cx="265846" cy="28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364" name="Equation" r:id="rId12" imgW="152268" imgH="164957" progId="Equation.DSMT4">
                    <p:embed/>
                  </p:oleObj>
                </mc:Choice>
                <mc:Fallback>
                  <p:oleObj name="Equation" r:id="rId12" imgW="152268" imgH="164957" progId="Equation.DSMT4">
                    <p:embed/>
                    <p:pic>
                      <p:nvPicPr>
                        <p:cNvPr id="0" name="Picture 14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75381" y="1977884"/>
                          <a:ext cx="265846" cy="288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88308593"/>
                </p:ext>
              </p:extLst>
            </p:nvPr>
          </p:nvGraphicFramePr>
          <p:xfrm>
            <a:off x="6418837" y="1431210"/>
            <a:ext cx="288000" cy="28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365" name="Equation" r:id="rId14" imgW="177492" imgH="177492" progId="Equation.DSMT4">
                    <p:embed/>
                  </p:oleObj>
                </mc:Choice>
                <mc:Fallback>
                  <p:oleObj name="Equation" r:id="rId14" imgW="177492" imgH="177492" progId="Equation.DSMT4">
                    <p:embed/>
                    <p:pic>
                      <p:nvPicPr>
                        <p:cNvPr id="0" name="Picture 14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18837" y="1431210"/>
                          <a:ext cx="288000" cy="2880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2692336"/>
                </p:ext>
              </p:extLst>
            </p:nvPr>
          </p:nvGraphicFramePr>
          <p:xfrm>
            <a:off x="6012160" y="1844824"/>
            <a:ext cx="288925" cy="287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366" name="Equation" r:id="rId16" imgW="177492" imgH="177492" progId="Equation.DSMT4">
                    <p:embed/>
                  </p:oleObj>
                </mc:Choice>
                <mc:Fallback>
                  <p:oleObj name="Equation" r:id="rId16" imgW="177492" imgH="177492" progId="Equation.DSMT4">
                    <p:embed/>
                    <p:pic>
                      <p:nvPicPr>
                        <p:cNvPr id="0" name="Picture 14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12160" y="1844824"/>
                          <a:ext cx="288925" cy="28733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Box 10"/>
          <p:cNvSpPr txBox="1"/>
          <p:nvPr/>
        </p:nvSpPr>
        <p:spPr>
          <a:xfrm>
            <a:off x="82092" y="1842991"/>
            <a:ext cx="3390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latin typeface="Arial" pitchFamily="34" charset="0"/>
                <a:cs typeface="Arial" pitchFamily="34" charset="0"/>
              </a:rPr>
              <a:t>Main production mechanism</a:t>
            </a:r>
            <a:endParaRPr lang="en-CA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3847" y="2426528"/>
            <a:ext cx="575189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Large branching ratio – no mass peak due to </a:t>
            </a:r>
            <a:r>
              <a:rPr lang="el-GR" sz="20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νν</a:t>
            </a:r>
            <a:endParaRPr lang="en-CA" sz="2000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8175" lvl="1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Need good understanding of       resolution.</a:t>
            </a:r>
          </a:p>
          <a:p>
            <a:pPr marL="638175" lvl="1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Sensitive to pileup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884778"/>
              </p:ext>
            </p:extLst>
          </p:nvPr>
        </p:nvGraphicFramePr>
        <p:xfrm>
          <a:off x="5652119" y="2819233"/>
          <a:ext cx="3740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367" name="Equation" r:id="rId17" imgW="215640" imgH="228600" progId="Equation.DSMT4">
                  <p:embed/>
                </p:oleObj>
              </mc:Choice>
              <mc:Fallback>
                <p:oleObj name="Equation" r:id="rId17" imgW="215640" imgH="228600" progId="Equation.DSMT4">
                  <p:embed/>
                  <p:pic>
                    <p:nvPicPr>
                      <p:cNvPr id="0" name="Picture 14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19" y="2819233"/>
                        <a:ext cx="374000" cy="3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656385" y="3679139"/>
            <a:ext cx="6785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Low momentum leptons at low         – large backgrounds</a:t>
            </a:r>
            <a:endParaRPr lang="en-CA" sz="2000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4623475"/>
              </p:ext>
            </p:extLst>
          </p:nvPr>
        </p:nvGraphicFramePr>
        <p:xfrm>
          <a:off x="5424728" y="3638774"/>
          <a:ext cx="433348" cy="46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368" name="Equation" r:id="rId19" imgW="241200" imgH="228600" progId="Equation.DSMT4">
                  <p:embed/>
                </p:oleObj>
              </mc:Choice>
              <mc:Fallback>
                <p:oleObj name="Equation" r:id="rId19" imgW="241200" imgH="228600" progId="Equation.DSMT4">
                  <p:embed/>
                  <p:pic>
                    <p:nvPicPr>
                      <p:cNvPr id="0" name="Picture 14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728" y="3638774"/>
                        <a:ext cx="433348" cy="46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670050" y="4221088"/>
            <a:ext cx="48397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Many small backgrounds to understand</a:t>
            </a:r>
          </a:p>
          <a:p>
            <a:pPr marL="1552575" lvl="3" indent="-180975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WW, WZ, ZZ, W</a:t>
            </a:r>
            <a:r>
              <a:rPr lang="el-GR" sz="2000" dirty="0" smtClean="0">
                <a:solidFill>
                  <a:srgbClr val="00823C"/>
                </a:solidFill>
                <a:latin typeface="Times New Roman"/>
                <a:cs typeface="Times New Roman"/>
              </a:rPr>
              <a:t>γ</a:t>
            </a:r>
            <a:endParaRPr lang="en-CA" sz="2000" dirty="0" smtClean="0">
              <a:solidFill>
                <a:srgbClr val="00823C"/>
              </a:solidFill>
              <a:latin typeface="Arial" pitchFamily="34" charset="0"/>
              <a:cs typeface="Arial" pitchFamily="34" charset="0"/>
            </a:endParaRPr>
          </a:p>
          <a:p>
            <a:pPr marL="1552575" lvl="3" indent="-180975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W + jets</a:t>
            </a:r>
          </a:p>
          <a:p>
            <a:pPr marL="1552575" lvl="3" indent="-180975">
              <a:buFont typeface="Arial" pitchFamily="34" charset="0"/>
              <a:buChar char="•"/>
            </a:pPr>
            <a:r>
              <a:rPr lang="en-CA" sz="2000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Drell</a:t>
            </a: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-Yan</a:t>
            </a:r>
          </a:p>
          <a:p>
            <a:pPr marL="1552575" lvl="3" indent="-180975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Top</a:t>
            </a:r>
          </a:p>
          <a:p>
            <a:pPr marL="1552575" lvl="3" indent="-180975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QCD</a:t>
            </a:r>
            <a:endParaRPr lang="en-CA" sz="2000" dirty="0" smtClean="0">
              <a:solidFill>
                <a:srgbClr val="00823C"/>
              </a:solidFill>
              <a:latin typeface="Times New Roman"/>
              <a:cs typeface="Times New Roman"/>
            </a:endParaRPr>
          </a:p>
          <a:p>
            <a:pPr marL="1552575" lvl="3" indent="-180975">
              <a:buFont typeface="Arial" pitchFamily="34" charset="0"/>
              <a:buChar char="•"/>
            </a:pPr>
            <a:endParaRPr lang="en-CA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77428" y="6075765"/>
            <a:ext cx="5594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Background determination from data essential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750286"/>
              </p:ext>
            </p:extLst>
          </p:nvPr>
        </p:nvGraphicFramePr>
        <p:xfrm>
          <a:off x="3262313" y="584200"/>
          <a:ext cx="2058987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369" name="Equation" r:id="rId21" imgW="888614" imgH="203112" progId="Equation.DSMT4">
                  <p:embed/>
                </p:oleObj>
              </mc:Choice>
              <mc:Fallback>
                <p:oleObj name="Equation" r:id="rId21" imgW="888614" imgH="203112" progId="Equation.DSMT4">
                  <p:embed/>
                  <p:pic>
                    <p:nvPicPr>
                      <p:cNvPr id="0" name="Picture 14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2313" y="584200"/>
                        <a:ext cx="2058987" cy="471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378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6832"/>
            <a:ext cx="2448272" cy="54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09" y="385425"/>
            <a:ext cx="5436168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en-CA" dirty="0" smtClean="0">
                <a:latin typeface="Arial" pitchFamily="34" charset="0"/>
                <a:cs typeface="Arial" pitchFamily="34" charset="0"/>
              </a:rPr>
              <a:t>Event pre-selection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Two opposite charge </a:t>
            </a:r>
            <a:r>
              <a:rPr lang="en-C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opposite flavor 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leptons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Jets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Jet vertex fraction &gt;0.5 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         </a:t>
            </a:r>
          </a:p>
          <a:p>
            <a:pPr>
              <a:spcBef>
                <a:spcPts val="600"/>
              </a:spcBef>
            </a:pPr>
            <a:endParaRPr lang="en-CA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336001"/>
              </p:ext>
            </p:extLst>
          </p:nvPr>
        </p:nvGraphicFramePr>
        <p:xfrm>
          <a:off x="1633190" y="1048583"/>
          <a:ext cx="5589588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81" name="Equation" r:id="rId5" imgW="3403440" imgH="279360" progId="Equation.DSMT4">
                  <p:embed/>
                </p:oleObj>
              </mc:Choice>
              <mc:Fallback>
                <p:oleObj name="Equation" r:id="rId5" imgW="3403440" imgH="279360" progId="Equation.DSMT4">
                  <p:embed/>
                  <p:pic>
                    <p:nvPicPr>
                      <p:cNvPr id="0" name="Picture 15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3190" y="1048583"/>
                        <a:ext cx="5589588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547" y="2924944"/>
            <a:ext cx="284709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19672" y="1844824"/>
            <a:ext cx="6413935" cy="5378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endParaRPr lang="en-CA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CA" dirty="0" smtClean="0">
                <a:latin typeface="Arial" pitchFamily="34" charset="0"/>
                <a:cs typeface="Arial" pitchFamily="34" charset="0"/>
              </a:rPr>
              <a:t>4 topological categories</a:t>
            </a:r>
          </a:p>
          <a:p>
            <a:pPr marL="742950" lvl="1" indent="-285750">
              <a:spcAft>
                <a:spcPts val="3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0 jet, 1 jet, leading electron or </a:t>
            </a:r>
            <a:r>
              <a:rPr lang="en-CA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muon</a:t>
            </a:r>
            <a:endParaRPr lang="en-CA" dirty="0" smtClean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>
                <a:latin typeface="Arial" pitchFamily="34" charset="0"/>
                <a:cs typeface="Arial" pitchFamily="34" charset="0"/>
              </a:rPr>
              <a:t>0 jet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‒"/>
            </a:pPr>
            <a:r>
              <a:rPr lang="en-CA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‒"/>
            </a:pPr>
            <a:r>
              <a:rPr lang="en-CA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742950" lvl="1" indent="-285750"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‒"/>
            </a:pPr>
            <a:r>
              <a:rPr lang="en-CA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742950" lvl="1" indent="-285750"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‒"/>
            </a:pPr>
            <a:r>
              <a:rPr lang="en-CA" dirty="0" smtClean="0">
                <a:latin typeface="Arial" pitchFamily="34" charset="0"/>
                <a:cs typeface="Arial" pitchFamily="34" charset="0"/>
              </a:rPr>
              <a:t> </a:t>
            </a:r>
            <a:endParaRPr lang="en-CA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CA" dirty="0" smtClean="0">
                <a:latin typeface="Arial" pitchFamily="34" charset="0"/>
                <a:cs typeface="Arial" pitchFamily="34" charset="0"/>
              </a:rPr>
              <a:t>1 jet</a:t>
            </a:r>
          </a:p>
          <a:p>
            <a:pPr marL="742950" lvl="1" indent="-285750"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‒"/>
            </a:pPr>
            <a:r>
              <a:rPr lang="en-CA" dirty="0">
                <a:latin typeface="Arial" pitchFamily="34" charset="0"/>
                <a:cs typeface="Arial" pitchFamily="34" charset="0"/>
              </a:rPr>
              <a:t> </a:t>
            </a:r>
            <a:endParaRPr lang="en-CA" dirty="0" smtClean="0"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‒"/>
            </a:pPr>
            <a:r>
              <a:rPr lang="en-CA" dirty="0">
                <a:latin typeface="Arial" pitchFamily="34" charset="0"/>
                <a:cs typeface="Arial" pitchFamily="34" charset="0"/>
              </a:rPr>
              <a:t> </a:t>
            </a:r>
            <a:endParaRPr lang="en-CA" dirty="0" smtClean="0"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‒"/>
            </a:pPr>
            <a:r>
              <a:rPr lang="en-CA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b-jet veto – 85% efficient</a:t>
            </a:r>
          </a:p>
          <a:p>
            <a:pPr marL="742950" lvl="1" indent="-285750"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                                   - assume leptons from </a:t>
            </a:r>
            <a:r>
              <a:rPr lang="el-GR" sz="2400" dirty="0" smtClean="0">
                <a:solidFill>
                  <a:srgbClr val="333399"/>
                </a:solidFill>
                <a:latin typeface="Times New Roman"/>
                <a:cs typeface="Times New Roman"/>
              </a:rPr>
              <a:t>τ</a:t>
            </a:r>
            <a:r>
              <a:rPr lang="en-CA" sz="24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decay</a:t>
            </a:r>
            <a:endParaRPr lang="en-CA" sz="2400" dirty="0" smtClean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Clr>
                <a:schemeClr val="tx1"/>
              </a:buClr>
              <a:buFont typeface="Arial" pitchFamily="34" charset="0"/>
              <a:buChar char="‒"/>
            </a:pPr>
            <a:endParaRPr lang="en-CA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CA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155711"/>
              </p:ext>
            </p:extLst>
          </p:nvPr>
        </p:nvGraphicFramePr>
        <p:xfrm>
          <a:off x="2319920" y="3210522"/>
          <a:ext cx="1957388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82" name="Equation" r:id="rId8" imgW="1104840" imgH="253800" progId="Equation.DSMT4">
                  <p:embed/>
                </p:oleObj>
              </mc:Choice>
              <mc:Fallback>
                <p:oleObj name="Equation" r:id="rId8" imgW="1104840" imgH="253800" progId="Equation.DSMT4">
                  <p:embed/>
                  <p:pic>
                    <p:nvPicPr>
                      <p:cNvPr id="0" name="Picture 15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9920" y="3210522"/>
                        <a:ext cx="1957388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694253"/>
              </p:ext>
            </p:extLst>
          </p:nvPr>
        </p:nvGraphicFramePr>
        <p:xfrm>
          <a:off x="2435808" y="3958234"/>
          <a:ext cx="17764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83" name="Equation" r:id="rId10" imgW="1002960" imgH="253800" progId="Equation.DSMT4">
                  <p:embed/>
                </p:oleObj>
              </mc:Choice>
              <mc:Fallback>
                <p:oleObj name="Equation" r:id="rId10" imgW="1002960" imgH="253800" progId="Equation.DSMT4">
                  <p:embed/>
                  <p:pic>
                    <p:nvPicPr>
                      <p:cNvPr id="0" name="Picture 15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5808" y="3958234"/>
                        <a:ext cx="1776412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288218"/>
              </p:ext>
            </p:extLst>
          </p:nvPr>
        </p:nvGraphicFramePr>
        <p:xfrm>
          <a:off x="2412510" y="5463618"/>
          <a:ext cx="177800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84" name="Equation" r:id="rId12" imgW="1002960" imgH="253800" progId="Equation.DSMT4">
                  <p:embed/>
                </p:oleObj>
              </mc:Choice>
              <mc:Fallback>
                <p:oleObj name="Equation" r:id="rId12" imgW="1002960" imgH="253800" progId="Equation.DSMT4">
                  <p:embed/>
                  <p:pic>
                    <p:nvPicPr>
                      <p:cNvPr id="0" name="Picture 15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510" y="5463618"/>
                        <a:ext cx="1778000" cy="449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6298148"/>
              </p:ext>
            </p:extLst>
          </p:nvPr>
        </p:nvGraphicFramePr>
        <p:xfrm>
          <a:off x="2412510" y="6183698"/>
          <a:ext cx="2205038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85" name="Equation" r:id="rId14" imgW="1244520" imgH="253800" progId="Equation.DSMT4">
                  <p:embed/>
                </p:oleObj>
              </mc:Choice>
              <mc:Fallback>
                <p:oleObj name="Equation" r:id="rId14" imgW="1244520" imgH="253800" progId="Equation.DSMT4">
                  <p:embed/>
                  <p:pic>
                    <p:nvPicPr>
                      <p:cNvPr id="0" name="Picture 15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510" y="6183698"/>
                        <a:ext cx="2205038" cy="449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flipH="1">
            <a:off x="4337756" y="3897052"/>
            <a:ext cx="1360791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114371" y="4437112"/>
            <a:ext cx="1584176" cy="64807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151926"/>
              </p:ext>
            </p:extLst>
          </p:nvPr>
        </p:nvGraphicFramePr>
        <p:xfrm>
          <a:off x="2412510" y="5103578"/>
          <a:ext cx="1417500" cy="45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86" name="Equation" r:id="rId16" imgW="799920" imgH="253800" progId="Equation.DSMT4">
                  <p:embed/>
                </p:oleObj>
              </mc:Choice>
              <mc:Fallback>
                <p:oleObj name="Equation" r:id="rId16" imgW="799920" imgH="253800" progId="Equation.DSMT4">
                  <p:embed/>
                  <p:pic>
                    <p:nvPicPr>
                      <p:cNvPr id="0" name="Picture 15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510" y="5103578"/>
                        <a:ext cx="1417500" cy="45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483768" y="6492875"/>
            <a:ext cx="2133600" cy="365125"/>
          </a:xfrm>
        </p:spPr>
        <p:txBody>
          <a:bodyPr/>
          <a:lstStyle/>
          <a:p>
            <a:fld id="{EEBE3D17-CD0E-4F49-A1B4-87AC6A54FC52}" type="slidenum">
              <a:rPr lang="en-CA" smtClean="0"/>
              <a:pPr/>
              <a:t>13</a:t>
            </a:fld>
            <a:endParaRPr lang="en-CA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340032"/>
              </p:ext>
            </p:extLst>
          </p:nvPr>
        </p:nvGraphicFramePr>
        <p:xfrm>
          <a:off x="2313222" y="3608178"/>
          <a:ext cx="1417500" cy="45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87" name="Equation" r:id="rId18" imgW="799920" imgH="253800" progId="Equation.DSMT4">
                  <p:embed/>
                </p:oleObj>
              </mc:Choice>
              <mc:Fallback>
                <p:oleObj name="Equation" r:id="rId18" imgW="799920" imgH="253800" progId="Equation.DSMT4">
                  <p:embed/>
                  <p:pic>
                    <p:nvPicPr>
                      <p:cNvPr id="0" name="Picture 15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3222" y="3608178"/>
                        <a:ext cx="1417500" cy="45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710353"/>
              </p:ext>
            </p:extLst>
          </p:nvPr>
        </p:nvGraphicFramePr>
        <p:xfrm>
          <a:off x="5745163" y="707496"/>
          <a:ext cx="2779712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88" name="Equation" r:id="rId20" imgW="1765300" imgH="228600" progId="Equation.DSMT4">
                  <p:embed/>
                </p:oleObj>
              </mc:Choice>
              <mc:Fallback>
                <p:oleObj name="Equation" r:id="rId20" imgW="1765300" imgH="228600" progId="Equation.DSMT4">
                  <p:embed/>
                  <p:pic>
                    <p:nvPicPr>
                      <p:cNvPr id="0" name="Picture 15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5163" y="707496"/>
                        <a:ext cx="2779712" cy="36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449" name="Object 1593"/>
          <p:cNvGraphicFramePr>
            <a:graphicFrameLocks noChangeAspect="1"/>
          </p:cNvGraphicFramePr>
          <p:nvPr/>
        </p:nvGraphicFramePr>
        <p:xfrm>
          <a:off x="2413180" y="4384143"/>
          <a:ext cx="14033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89" name="Equation" r:id="rId22" imgW="825480" imgH="253800" progId="Equation.DSMT4">
                  <p:embed/>
                </p:oleObj>
              </mc:Choice>
              <mc:Fallback>
                <p:oleObj name="Equation" r:id="rId22" imgW="825480" imgH="253800" progId="Equation.DSMT4">
                  <p:embed/>
                  <p:pic>
                    <p:nvPicPr>
                      <p:cNvPr id="0" name="Picture 15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180" y="4384143"/>
                        <a:ext cx="14033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450" name="Object 1594"/>
          <p:cNvGraphicFramePr>
            <a:graphicFrameLocks noChangeAspect="1"/>
          </p:cNvGraphicFramePr>
          <p:nvPr/>
        </p:nvGraphicFramePr>
        <p:xfrm>
          <a:off x="1115616" y="1772816"/>
          <a:ext cx="3008313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90" name="Equation" r:id="rId24" imgW="1930320" imgH="253800" progId="Equation.DSMT4">
                  <p:embed/>
                </p:oleObj>
              </mc:Choice>
              <mc:Fallback>
                <p:oleObj name="Equation" r:id="rId24" imgW="1930320" imgH="253800" progId="Equation.DSMT4">
                  <p:embed/>
                  <p:pic>
                    <p:nvPicPr>
                      <p:cNvPr id="0" name="Picture 15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772816"/>
                        <a:ext cx="3008313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576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8640"/>
            <a:ext cx="4422036" cy="3174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088" y="55347"/>
            <a:ext cx="2448272" cy="54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29522" y="2996952"/>
            <a:ext cx="37144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Jet multiplicity after pre-selection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2923" y="781843"/>
            <a:ext cx="5125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Dominant backgrounds after pre-selection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304" y="1343914"/>
            <a:ext cx="507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0 jet – WW, </a:t>
            </a:r>
            <a:r>
              <a:rPr lang="en-CA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Drell</a:t>
            </a: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-Yan (suppressed by </a:t>
            </a:r>
          </a:p>
          <a:p>
            <a:r>
              <a:rPr lang="en-CA" dirty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                                                    W -decay cut)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304" y="1761592"/>
            <a:ext cx="32912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1 jet – </a:t>
            </a:r>
            <a:r>
              <a:rPr lang="en-CA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ttbar</a:t>
            </a: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, single t, WW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2 jet – large top background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endParaRPr lang="en-CA" dirty="0" smtClean="0">
              <a:solidFill>
                <a:srgbClr val="00823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256490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lvl="3" indent="-180975">
              <a:buFont typeface="Arial" pitchFamily="34" charset="0"/>
              <a:buChar char="•"/>
            </a:pPr>
            <a:r>
              <a:rPr lang="en-CA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W+jets</a:t>
            </a:r>
            <a:r>
              <a:rPr lang="en-CA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WZ/      , </a:t>
            </a:r>
            <a:r>
              <a:rPr lang="en-CA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ZZ, </a:t>
            </a:r>
            <a:r>
              <a:rPr lang="en-CA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</a:t>
            </a:r>
            <a:endParaRPr lang="en-CA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>
              <a:buFont typeface="Arial" pitchFamily="34" charset="0"/>
              <a:buChar char="•"/>
            </a:pPr>
            <a:endParaRPr lang="en-CA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477183"/>
              </p:ext>
            </p:extLst>
          </p:nvPr>
        </p:nvGraphicFramePr>
        <p:xfrm>
          <a:off x="1691680" y="2466161"/>
          <a:ext cx="475000" cy="45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076" name="Equation" r:id="rId6" imgW="241300" imgH="228600" progId="Equation.DSMT4">
                  <p:embed/>
                </p:oleObj>
              </mc:Choice>
              <mc:Fallback>
                <p:oleObj name="Equation" r:id="rId6" imgW="241300" imgH="228600" progId="Equation.DSMT4">
                  <p:embed/>
                  <p:pic>
                    <p:nvPicPr>
                      <p:cNvPr id="0" name="Picture 3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2466161"/>
                        <a:ext cx="475000" cy="45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-52028" y="3146509"/>
            <a:ext cx="546023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Background estimation –several approaches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W + jets – data driven approach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WZ and ZZ – simulation checked with  validation regions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WW and Top use simulation normalized to data in control regions</a:t>
            </a:r>
          </a:p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endParaRPr lang="en-CA" dirty="0" smtClean="0">
              <a:solidFill>
                <a:srgbClr val="00823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376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3501008"/>
            <a:ext cx="4054475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290650"/>
              </p:ext>
            </p:extLst>
          </p:nvPr>
        </p:nvGraphicFramePr>
        <p:xfrm>
          <a:off x="277860" y="5565109"/>
          <a:ext cx="456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077" name="Equation" r:id="rId9" imgW="1930400" imgH="304800" progId="Equation.DSMT4">
                  <p:embed/>
                </p:oleObj>
              </mc:Choice>
              <mc:Fallback>
                <p:oleObj name="Equation" r:id="rId9" imgW="1930400" imgH="304800" progId="Equation.DSMT4">
                  <p:embed/>
                  <p:pic>
                    <p:nvPicPr>
                      <p:cNvPr id="0" name="Picture 3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860" y="5565109"/>
                        <a:ext cx="4560000" cy="7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91050" y="6309320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Same sign lepton, 0 jet validation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14</a:t>
            </a:fld>
            <a:endParaRPr lang="en-CA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701020"/>
              </p:ext>
            </p:extLst>
          </p:nvPr>
        </p:nvGraphicFramePr>
        <p:xfrm>
          <a:off x="2781453" y="2563736"/>
          <a:ext cx="276923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078" name="Equation" r:id="rId11" imgW="126720" imgH="164880" progId="Equation.DSMT4">
                  <p:embed/>
                </p:oleObj>
              </mc:Choice>
              <mc:Fallback>
                <p:oleObj name="Equation" r:id="rId11" imgW="126720" imgH="164880" progId="Equation.DSMT4">
                  <p:embed/>
                  <p:pic>
                    <p:nvPicPr>
                      <p:cNvPr id="0" name="Picture 3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1453" y="2563736"/>
                        <a:ext cx="276923" cy="36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18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986" y="3573016"/>
            <a:ext cx="4248472" cy="30496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88" y="384956"/>
            <a:ext cx="4200670" cy="3015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6657" y="3054492"/>
            <a:ext cx="22910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ttbar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control region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088" y="55347"/>
            <a:ext cx="2448272" cy="54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10558" y="823080"/>
            <a:ext cx="559066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Top: 1-jet control region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Reverse b-tag veto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Remove 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Remove 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Uncertainty on </a:t>
            </a:r>
            <a:r>
              <a:rPr lang="en-CA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ttbar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in signal region – 37% </a:t>
            </a:r>
          </a:p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endParaRPr lang="en-CA" sz="2000" dirty="0" smtClean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52665" y="6400871"/>
            <a:ext cx="23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WW control region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6927550"/>
              </p:ext>
            </p:extLst>
          </p:nvPr>
        </p:nvGraphicFramePr>
        <p:xfrm>
          <a:off x="1876726" y="1566317"/>
          <a:ext cx="17780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375" name="Equation" r:id="rId7" imgW="1002960" imgH="253800" progId="Equation.DSMT4">
                  <p:embed/>
                </p:oleObj>
              </mc:Choice>
              <mc:Fallback>
                <p:oleObj name="Equation" r:id="rId7" imgW="1002960" imgH="253800" progId="Equation.DSMT4">
                  <p:embed/>
                  <p:pic>
                    <p:nvPicPr>
                      <p:cNvPr id="0" name="Picture 5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6726" y="1566317"/>
                        <a:ext cx="1778000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80697"/>
              </p:ext>
            </p:extLst>
          </p:nvPr>
        </p:nvGraphicFramePr>
        <p:xfrm>
          <a:off x="1892846" y="1951925"/>
          <a:ext cx="1417500" cy="45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376" name="Equation" r:id="rId9" imgW="799920" imgH="253800" progId="Equation.DSMT4">
                  <p:embed/>
                </p:oleObj>
              </mc:Choice>
              <mc:Fallback>
                <p:oleObj name="Equation" r:id="rId9" imgW="799920" imgH="253800" progId="Equation.DSMT4">
                  <p:embed/>
                  <p:pic>
                    <p:nvPicPr>
                      <p:cNvPr id="0" name="Picture 5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846" y="1951925"/>
                        <a:ext cx="1417500" cy="45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3902" y="3573016"/>
            <a:ext cx="533013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WW: </a:t>
            </a:r>
            <a:r>
              <a:rPr lang="en-CA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-jet control region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Remove 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sz="2000" dirty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CA" sz="2000" dirty="0" smtClean="0">
              <a:solidFill>
                <a:srgbClr val="00823C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MC / data shapes agree OK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Uncertainty 0-jet – 13%</a:t>
            </a:r>
          </a:p>
          <a:p>
            <a:pPr lvl="1">
              <a:spcBef>
                <a:spcPts val="600"/>
              </a:spcBef>
            </a:pPr>
            <a:r>
              <a:rPr lang="en-CA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                      1-jet – 54%</a:t>
            </a:r>
          </a:p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endParaRPr lang="en-CA" sz="20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231684"/>
              </p:ext>
            </p:extLst>
          </p:nvPr>
        </p:nvGraphicFramePr>
        <p:xfrm>
          <a:off x="1969269" y="3961631"/>
          <a:ext cx="1417638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377" name="Equation" r:id="rId11" imgW="799920" imgH="253800" progId="Equation.DSMT4">
                  <p:embed/>
                </p:oleObj>
              </mc:Choice>
              <mc:Fallback>
                <p:oleObj name="Equation" r:id="rId11" imgW="799920" imgH="253800" progId="Equation.DSMT4">
                  <p:embed/>
                  <p:pic>
                    <p:nvPicPr>
                      <p:cNvPr id="0" name="Picture 5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9269" y="3961631"/>
                        <a:ext cx="1417638" cy="449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56293"/>
              </p:ext>
            </p:extLst>
          </p:nvPr>
        </p:nvGraphicFramePr>
        <p:xfrm>
          <a:off x="859932" y="4365104"/>
          <a:ext cx="3849687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378" name="Equation" r:id="rId13" imgW="2171520" imgH="253800" progId="Equation.DSMT4">
                  <p:embed/>
                </p:oleObj>
              </mc:Choice>
              <mc:Fallback>
                <p:oleObj name="Equation" r:id="rId13" imgW="2171520" imgH="253800" progId="Equation.DSMT4">
                  <p:embed/>
                  <p:pic>
                    <p:nvPicPr>
                      <p:cNvPr id="0" name="Picture 5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932" y="4365104"/>
                        <a:ext cx="3849687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3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30211"/>
            <a:ext cx="2448272" cy="54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400603"/>
              </p:ext>
            </p:extLst>
          </p:nvPr>
        </p:nvGraphicFramePr>
        <p:xfrm>
          <a:off x="2604953" y="574272"/>
          <a:ext cx="3934092" cy="620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70" name="Equation" r:id="rId5" imgW="1930320" imgH="304560" progId="Equation.DSMT4">
                  <p:embed/>
                </p:oleObj>
              </mc:Choice>
              <mc:Fallback>
                <p:oleObj name="Equation" r:id="rId5" imgW="1930320" imgH="304560" progId="Equation.DSMT4">
                  <p:embed/>
                  <p:pic>
                    <p:nvPicPr>
                      <p:cNvPr id="0" name="Picture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953" y="574272"/>
                        <a:ext cx="3934092" cy="6205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" y="1340768"/>
            <a:ext cx="4519574" cy="3244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462" y="1346627"/>
            <a:ext cx="4572000" cy="32818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3608" y="4869160"/>
            <a:ext cx="65504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Typical </a:t>
            </a:r>
            <a:r>
              <a:rPr lang="en-CA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ransverse mass distributions after all selection</a:t>
            </a:r>
          </a:p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en-CA" sz="2000" dirty="0">
                <a:solidFill>
                  <a:srgbClr val="333399"/>
                </a:solidFill>
                <a:latin typeface="Times New Roman"/>
                <a:cs typeface="Times New Roman"/>
              </a:rPr>
              <a:t>e</a:t>
            </a:r>
            <a:r>
              <a:rPr lang="el-GR" sz="2000" dirty="0" smtClean="0">
                <a:solidFill>
                  <a:srgbClr val="333399"/>
                </a:solidFill>
                <a:latin typeface="Times New Roman"/>
                <a:cs typeface="Times New Roman"/>
              </a:rPr>
              <a:t>μ</a:t>
            </a:r>
            <a:r>
              <a:rPr lang="en-CA" sz="2000" dirty="0" smtClean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en-CA" sz="2000" dirty="0" smtClean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lang="el-GR" sz="2000" dirty="0" smtClean="0">
                <a:solidFill>
                  <a:srgbClr val="333399"/>
                </a:solidFill>
                <a:latin typeface="Times New Roman"/>
                <a:cs typeface="Times New Roman"/>
              </a:rPr>
              <a:t>μ</a:t>
            </a:r>
            <a:r>
              <a:rPr lang="en-CA" sz="2000" dirty="0" smtClean="0">
                <a:solidFill>
                  <a:srgbClr val="333399"/>
                </a:solidFill>
                <a:latin typeface="Times New Roman"/>
                <a:cs typeface="Times New Roman"/>
              </a:rPr>
              <a:t>e 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combined</a:t>
            </a:r>
          </a:p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Transverse mass distributions  - binned likelihood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2791" y="4273104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0 jets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99749" y="4275832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1 jet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16</a:t>
            </a:fld>
            <a:endParaRPr lang="en-CA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741782"/>
              </p:ext>
            </p:extLst>
          </p:nvPr>
        </p:nvGraphicFramePr>
        <p:xfrm>
          <a:off x="6942138" y="5668963"/>
          <a:ext cx="954087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71" name="Equation" r:id="rId9" imgW="583920" imgH="253800" progId="Equation.DSMT4">
                  <p:embed/>
                </p:oleObj>
              </mc:Choice>
              <mc:Fallback>
                <p:oleObj name="Equation" r:id="rId9" imgW="583920" imgH="253800" progId="Equation.DSMT4">
                  <p:embed/>
                  <p:pic>
                    <p:nvPicPr>
                      <p:cNvPr id="0" name="Picture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2138" y="5668963"/>
                        <a:ext cx="954087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454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121" y="30211"/>
            <a:ext cx="2448272" cy="54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04362"/>
              </p:ext>
            </p:extLst>
          </p:nvPr>
        </p:nvGraphicFramePr>
        <p:xfrm>
          <a:off x="2771800" y="476672"/>
          <a:ext cx="3934092" cy="620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995" name="Equation" r:id="rId5" imgW="1930320" imgH="304560" progId="Equation.DSMT4">
                  <p:embed/>
                </p:oleObj>
              </mc:Choice>
              <mc:Fallback>
                <p:oleObj name="Equation" r:id="rId5" imgW="1930320" imgH="304560" progId="Equation.DSMT4">
                  <p:embed/>
                  <p:pic>
                    <p:nvPicPr>
                      <p:cNvPr id="0" name="Picture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476672"/>
                        <a:ext cx="3934092" cy="6205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31640" y="5445224"/>
            <a:ext cx="70793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ransverse mass distributions after background subtraction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Errors reflect data and background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Background systematics not included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2" y="980728"/>
            <a:ext cx="6371266" cy="457337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260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144843" cy="196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30211"/>
            <a:ext cx="2448272" cy="54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24" y="4221088"/>
            <a:ext cx="8750550" cy="90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8384" y="721215"/>
            <a:ext cx="7553671" cy="784830"/>
            <a:chOff x="1619672" y="680883"/>
            <a:chExt cx="7553671" cy="784830"/>
          </a:xfrm>
        </p:grpSpPr>
        <p:sp>
          <p:nvSpPr>
            <p:cNvPr id="3" name="TextBox 2"/>
            <p:cNvSpPr txBox="1"/>
            <p:nvPr/>
          </p:nvSpPr>
          <p:spPr>
            <a:xfrm>
              <a:off x="1619672" y="680883"/>
              <a:ext cx="7553671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0975" indent="-180975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Observed number of events in 4 classes after                        cut</a:t>
              </a:r>
            </a:p>
            <a:p>
              <a:pPr marL="180975" indent="-180975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Internal consistence in 0,1 jet</a:t>
              </a: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7900740"/>
                </p:ext>
              </p:extLst>
            </p:nvPr>
          </p:nvGraphicFramePr>
          <p:xfrm>
            <a:off x="7053405" y="680883"/>
            <a:ext cx="1417500" cy="45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158" name="Equation" r:id="rId7" imgW="799920" imgH="253800" progId="Equation.DSMT4">
                    <p:embed/>
                  </p:oleObj>
                </mc:Choice>
                <mc:Fallback>
                  <p:oleObj name="Equation" r:id="rId7" imgW="799920" imgH="253800" progId="Equation.DSMT4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3405" y="680883"/>
                          <a:ext cx="1417500" cy="450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312639" y="5463266"/>
            <a:ext cx="8559796" cy="784830"/>
            <a:chOff x="661664" y="5408158"/>
            <a:chExt cx="8559796" cy="784830"/>
          </a:xfrm>
        </p:grpSpPr>
        <p:sp>
          <p:nvSpPr>
            <p:cNvPr id="9" name="TextBox 8"/>
            <p:cNvSpPr txBox="1"/>
            <p:nvPr/>
          </p:nvSpPr>
          <p:spPr>
            <a:xfrm>
              <a:off x="661664" y="5408158"/>
              <a:ext cx="634199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0975" indent="-180975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Observed v. expected events after  all cuts, including</a:t>
              </a:r>
            </a:p>
            <a:p>
              <a:pPr marL="180975" indent="-180975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 Uncertainty on Total Bkg. Includes correlations</a:t>
              </a: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512945"/>
                </p:ext>
              </p:extLst>
            </p:nvPr>
          </p:nvGraphicFramePr>
          <p:xfrm>
            <a:off x="6896460" y="5408158"/>
            <a:ext cx="2325000" cy="45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159" name="Equation" r:id="rId9" imgW="1180800" imgH="228600" progId="Equation.DSMT4">
                    <p:embed/>
                  </p:oleObj>
                </mc:Choice>
                <mc:Fallback>
                  <p:oleObj name="Equation" r:id="rId9" imgW="1180800" imgH="228600" progId="Equation.DSMT4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6460" y="5408158"/>
                          <a:ext cx="2325000" cy="450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77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2" y="520634"/>
            <a:ext cx="5717307" cy="4144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519"/>
            <a:ext cx="2448272" cy="54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08104" y="1484784"/>
            <a:ext cx="26997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spcBef>
                <a:spcPts val="1200"/>
              </a:spcBef>
              <a:buFont typeface="Arial" pitchFamily="34" charset="0"/>
              <a:buChar char="•"/>
            </a:pPr>
            <a:r>
              <a:rPr lang="en-CA" sz="24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Observed – 2.6</a:t>
            </a:r>
            <a:r>
              <a:rPr lang="el-GR" sz="2800" dirty="0" smtClean="0">
                <a:solidFill>
                  <a:srgbClr val="333399"/>
                </a:solidFill>
                <a:latin typeface="Times New Roman"/>
                <a:cs typeface="Times New Roman"/>
              </a:rPr>
              <a:t>σ</a:t>
            </a:r>
            <a:endParaRPr lang="en-CA" sz="3200" dirty="0" smtClean="0">
              <a:solidFill>
                <a:srgbClr val="333399"/>
              </a:solidFill>
              <a:latin typeface="Times New Roman"/>
              <a:cs typeface="Times New Roman"/>
            </a:endParaRPr>
          </a:p>
          <a:p>
            <a:pPr marL="180975" indent="-180975">
              <a:spcBef>
                <a:spcPts val="1200"/>
              </a:spcBef>
              <a:buFont typeface="Arial" pitchFamily="34" charset="0"/>
              <a:buChar char="•"/>
            </a:pPr>
            <a:r>
              <a:rPr lang="en-CA" sz="24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Expected –  1.9</a:t>
            </a:r>
            <a:r>
              <a:rPr lang="el-GR" sz="2800" dirty="0" smtClean="0">
                <a:solidFill>
                  <a:srgbClr val="333399"/>
                </a:solidFill>
                <a:latin typeface="Times New Roman"/>
                <a:cs typeface="Times New Roman"/>
              </a:rPr>
              <a:t>σ</a:t>
            </a:r>
            <a:endParaRPr lang="en-CA" sz="2800" dirty="0" smtClean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27" y="4541907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Signal strength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51" y="4508016"/>
            <a:ext cx="7020272" cy="49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24" y="5135872"/>
            <a:ext cx="8784976" cy="43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6" y="6044528"/>
            <a:ext cx="8954069" cy="45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19</a:t>
            </a:fld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2843807" y="5692953"/>
            <a:ext cx="315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Standard Model calculation</a:t>
            </a:r>
          </a:p>
        </p:txBody>
      </p:sp>
    </p:spTree>
    <p:extLst>
      <p:ext uri="{BB962C8B-B14F-4D97-AF65-F5344CB8AC3E}">
        <p14:creationId xmlns:p14="http://schemas.microsoft.com/office/powerpoint/2010/main" val="57566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7"/>
          <p:cNvSpPr txBox="1">
            <a:spLocks noChangeArrowheads="1"/>
          </p:cNvSpPr>
          <p:nvPr/>
        </p:nvSpPr>
        <p:spPr bwMode="auto">
          <a:xfrm>
            <a:off x="3048322" y="116632"/>
            <a:ext cx="2327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/>
              <a:t>Plan of Talk</a:t>
            </a:r>
          </a:p>
        </p:txBody>
      </p:sp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179512" y="840775"/>
            <a:ext cx="856895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sz="2400" dirty="0" smtClean="0">
                <a:solidFill>
                  <a:schemeClr val="accent2"/>
                </a:solidFill>
              </a:rPr>
              <a:t>Existence of Higgs boson is Central to the Standard Model (see below)</a:t>
            </a:r>
            <a:endParaRPr lang="en-US" sz="2400" dirty="0">
              <a:solidFill>
                <a:schemeClr val="accent2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en-US" sz="2400" dirty="0" smtClean="0">
                <a:solidFill>
                  <a:schemeClr val="accent2"/>
                </a:solidFill>
              </a:rPr>
              <a:t>I assume that you know this.</a:t>
            </a:r>
          </a:p>
          <a:p>
            <a:pPr eaLnBrk="1" hangingPunct="1">
              <a:spcAft>
                <a:spcPts val="1200"/>
              </a:spcAft>
            </a:pPr>
            <a:r>
              <a:rPr lang="en-US" sz="2400" dirty="0" smtClean="0">
                <a:solidFill>
                  <a:schemeClr val="accent2"/>
                </a:solidFill>
              </a:rPr>
              <a:t>If not (even if you do) </a:t>
            </a:r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30867"/>
            <a:ext cx="4430296" cy="333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86" y="5085184"/>
            <a:ext cx="4133142" cy="44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278128" y="2492896"/>
            <a:ext cx="71933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69" y="3298182"/>
            <a:ext cx="3584813" cy="310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34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014" y="1371844"/>
            <a:ext cx="3467425" cy="327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997512"/>
            <a:ext cx="2088232" cy="129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606924"/>
              </p:ext>
            </p:extLst>
          </p:nvPr>
        </p:nvGraphicFramePr>
        <p:xfrm>
          <a:off x="2946790" y="116632"/>
          <a:ext cx="2696224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34" name="Equation" r:id="rId6" imgW="1155199" imgH="215806" progId="Equation.DSMT4">
                  <p:embed/>
                </p:oleObj>
              </mc:Choice>
              <mc:Fallback>
                <p:oleObj name="Equation" r:id="rId6" imgW="1155199" imgH="215806" progId="Equation.DSMT4">
                  <p:embed/>
                  <p:pic>
                    <p:nvPicPr>
                      <p:cNvPr id="0" name="Picture 9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6790" y="116632"/>
                        <a:ext cx="2696224" cy="5040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932040" y="4403725"/>
            <a:ext cx="1982601" cy="2259322"/>
            <a:chOff x="4788024" y="3699309"/>
            <a:chExt cx="1982601" cy="2259322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924309"/>
              <a:ext cx="1782601" cy="2034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0932694"/>
                </p:ext>
              </p:extLst>
            </p:nvPr>
          </p:nvGraphicFramePr>
          <p:xfrm>
            <a:off x="6261536" y="3699309"/>
            <a:ext cx="365625" cy="45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835" name="Equation" r:id="rId9" imgW="164957" imgH="203024" progId="Equation.DSMT4">
                    <p:embed/>
                  </p:oleObj>
                </mc:Choice>
                <mc:Fallback>
                  <p:oleObj name="Equation" r:id="rId9" imgW="164957" imgH="203024" progId="Equation.DSMT4">
                    <p:embed/>
                    <p:pic>
                      <p:nvPicPr>
                        <p:cNvPr id="0" name="Picture 9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61536" y="3699309"/>
                          <a:ext cx="365625" cy="450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212989"/>
                </p:ext>
              </p:extLst>
            </p:nvPr>
          </p:nvGraphicFramePr>
          <p:xfrm>
            <a:off x="6387812" y="4149080"/>
            <a:ext cx="365625" cy="45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836" name="Equation" r:id="rId11" imgW="164957" imgH="203024" progId="Equation.DSMT4">
                    <p:embed/>
                  </p:oleObj>
                </mc:Choice>
                <mc:Fallback>
                  <p:oleObj name="Equation" r:id="rId11" imgW="164957" imgH="203024" progId="Equation.DSMT4">
                    <p:embed/>
                    <p:pic>
                      <p:nvPicPr>
                        <p:cNvPr id="0" name="Picture 9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87812" y="4149080"/>
                          <a:ext cx="365625" cy="450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182005"/>
                </p:ext>
              </p:extLst>
            </p:nvPr>
          </p:nvGraphicFramePr>
          <p:xfrm>
            <a:off x="6370625" y="5085184"/>
            <a:ext cx="400000" cy="45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837" name="Equation" r:id="rId13" imgW="203112" imgH="228501" progId="Equation.DSMT4">
                    <p:embed/>
                  </p:oleObj>
                </mc:Choice>
                <mc:Fallback>
                  <p:oleObj name="Equation" r:id="rId13" imgW="203112" imgH="228501" progId="Equation.DSMT4">
                    <p:embed/>
                    <p:pic>
                      <p:nvPicPr>
                        <p:cNvPr id="0" name="Picture 9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0625" y="5085184"/>
                          <a:ext cx="400000" cy="450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8036111"/>
                </p:ext>
              </p:extLst>
            </p:nvPr>
          </p:nvGraphicFramePr>
          <p:xfrm>
            <a:off x="6228184" y="5508631"/>
            <a:ext cx="400000" cy="45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838" name="Equation" r:id="rId15" imgW="203112" imgH="228501" progId="Equation.DSMT4">
                    <p:embed/>
                  </p:oleObj>
                </mc:Choice>
                <mc:Fallback>
                  <p:oleObj name="Equation" r:id="rId15" imgW="203112" imgH="228501" progId="Equation.DSMT4">
                    <p:embed/>
                    <p:pic>
                      <p:nvPicPr>
                        <p:cNvPr id="0" name="Picture 9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8184" y="5508631"/>
                          <a:ext cx="400000" cy="450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/>
          <p:cNvGrpSpPr/>
          <p:nvPr/>
        </p:nvGrpSpPr>
        <p:grpSpPr>
          <a:xfrm>
            <a:off x="2200275" y="854075"/>
            <a:ext cx="4246244" cy="414685"/>
            <a:chOff x="2416299" y="854075"/>
            <a:chExt cx="4246244" cy="414685"/>
          </a:xfrm>
        </p:grpSpPr>
        <p:sp>
          <p:nvSpPr>
            <p:cNvPr id="10" name="TextBox 9"/>
            <p:cNvSpPr txBox="1"/>
            <p:nvPr/>
          </p:nvSpPr>
          <p:spPr>
            <a:xfrm>
              <a:off x="2627784" y="868650"/>
              <a:ext cx="40347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CA" sz="20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    at 7 </a:t>
              </a:r>
              <a:r>
                <a:rPr lang="en-CA" sz="2000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TeV</a:t>
              </a:r>
              <a:r>
                <a:rPr lang="en-CA" sz="20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and              at 8 </a:t>
              </a:r>
              <a:r>
                <a:rPr lang="en-CA" sz="2000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TeV</a:t>
              </a:r>
              <a:endParaRPr lang="en-CA" sz="2000" dirty="0" smtClean="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1231845"/>
                </p:ext>
              </p:extLst>
            </p:nvPr>
          </p:nvGraphicFramePr>
          <p:xfrm>
            <a:off x="2416299" y="854075"/>
            <a:ext cx="850900" cy="414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839" name="Equation" r:id="rId17" imgW="469800" imgH="228600" progId="Equation.DSMT4">
                    <p:embed/>
                  </p:oleObj>
                </mc:Choice>
                <mc:Fallback>
                  <p:oleObj name="Equation" r:id="rId17" imgW="469800" imgH="228600" progId="Equation.DSMT4">
                    <p:embed/>
                    <p:pic>
                      <p:nvPicPr>
                        <p:cNvPr id="0" name="Picture 9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6299" y="854075"/>
                          <a:ext cx="850900" cy="414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3509950"/>
                </p:ext>
              </p:extLst>
            </p:nvPr>
          </p:nvGraphicFramePr>
          <p:xfrm>
            <a:off x="4768974" y="854075"/>
            <a:ext cx="736600" cy="414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840" name="Equation" r:id="rId19" imgW="406224" imgH="228501" progId="Equation.DSMT4">
                    <p:embed/>
                  </p:oleObj>
                </mc:Choice>
                <mc:Fallback>
                  <p:oleObj name="Equation" r:id="rId19" imgW="406224" imgH="228501" progId="Equation.DSMT4">
                    <p:embed/>
                    <p:pic>
                      <p:nvPicPr>
                        <p:cNvPr id="0" name="Picture 9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8974" y="854075"/>
                          <a:ext cx="736600" cy="414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TextBox 13"/>
          <p:cNvSpPr txBox="1"/>
          <p:nvPr/>
        </p:nvSpPr>
        <p:spPr>
          <a:xfrm>
            <a:off x="1538" y="1556792"/>
            <a:ext cx="5945858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Small Branching Fraction to 4 charged leptons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Premium on luminosity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Completely reconstruct Higgs mass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sz="2000" dirty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Very good mass resolution ~1.2 – 2%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Very low backgrounds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Need very good lepton reconstruction</a:t>
            </a:r>
          </a:p>
          <a:p>
            <a:pPr lvl="1">
              <a:spcBef>
                <a:spcPts val="600"/>
              </a:spcBef>
            </a:pPr>
            <a:r>
              <a:rPr lang="en-CA" sz="2000" dirty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    and identification even in pileup conditions 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Clear signal of Higgs coupling to weak bosons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690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875344"/>
              </p:ext>
            </p:extLst>
          </p:nvPr>
        </p:nvGraphicFramePr>
        <p:xfrm>
          <a:off x="2555776" y="0"/>
          <a:ext cx="2696224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30" name="Equation" r:id="rId4" imgW="1155199" imgH="215806" progId="Equation.DSMT4">
                  <p:embed/>
                </p:oleObj>
              </mc:Choice>
              <mc:Fallback>
                <p:oleObj name="Equation" r:id="rId4" imgW="1155199" imgH="215806" progId="Equation.DSMT4">
                  <p:embed/>
                  <p:pic>
                    <p:nvPicPr>
                      <p:cNvPr id="0" name="Picture 5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0"/>
                        <a:ext cx="2696224" cy="5040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934" y="1052736"/>
            <a:ext cx="5937217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Clean signal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4-lepton mass resolution enhances signal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CA" sz="2000" dirty="0" smtClean="0">
                <a:latin typeface="Arial" pitchFamily="34" charset="0"/>
                <a:cs typeface="Arial" pitchFamily="34" charset="0"/>
              </a:rPr>
              <a:t>Reducible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backgrounds </a:t>
            </a:r>
            <a:r>
              <a:rPr lang="en-CA" sz="2000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Z+bb</a:t>
            </a:r>
            <a:r>
              <a:rPr lang="en-CA" sz="2000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000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Z+jets</a:t>
            </a:r>
            <a:r>
              <a:rPr lang="en-CA" sz="2000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000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ttbar</a:t>
            </a:r>
            <a:endParaRPr lang="en-CA" sz="2000" i="1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712788" lvl="1" indent="-266700">
              <a:spcBef>
                <a:spcPts val="600"/>
              </a:spcBef>
              <a:buFont typeface="Arial" pitchFamily="34" charset="0"/>
              <a:buChar char="‒"/>
            </a:pPr>
            <a:r>
              <a:rPr lang="en-CA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reduced by lepton isolation, impact parameter   and </a:t>
            </a:r>
            <a:r>
              <a:rPr lang="en-CA" sz="2000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dilepton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mass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ontrol regions built with cross checks;</a:t>
            </a:r>
          </a:p>
          <a:p>
            <a:pPr marL="1200150" lvl="2" indent="-285750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Invert isolation</a:t>
            </a:r>
          </a:p>
          <a:p>
            <a:pPr marL="1200150" lvl="2" indent="-285750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0</a:t>
            </a:r>
          </a:p>
          <a:p>
            <a:pPr marL="1200150" lvl="2" indent="-285750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Loosen ID criteria</a:t>
            </a:r>
          </a:p>
          <a:p>
            <a:pPr marL="1200150" lvl="2" indent="-285750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Same-sign sub-leading leptons (Z + jets</a:t>
            </a:r>
            <a:r>
              <a:rPr lang="en-CA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lvl="1"/>
            <a:endParaRPr lang="en-CA" sz="20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CA" sz="2000" dirty="0" smtClean="0">
                <a:latin typeface="Arial" pitchFamily="34" charset="0"/>
                <a:cs typeface="Arial" pitchFamily="34" charset="0"/>
              </a:rPr>
              <a:t>Irreducible</a:t>
            </a:r>
            <a:r>
              <a:rPr lang="en-CA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backgrounds 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         - simulation</a:t>
            </a:r>
          </a:p>
          <a:p>
            <a:r>
              <a:rPr lang="en-CA" sz="2000" i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2000" i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normalized to theory cross section</a:t>
            </a:r>
            <a:endParaRPr lang="en-CA" sz="2000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600"/>
              </a:spcBef>
            </a:pPr>
            <a:endParaRPr lang="en-CA" sz="2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6632"/>
            <a:ext cx="3517806" cy="33751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770" y="3384143"/>
            <a:ext cx="3504139" cy="3361996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837768"/>
              </p:ext>
            </p:extLst>
          </p:nvPr>
        </p:nvGraphicFramePr>
        <p:xfrm>
          <a:off x="8244408" y="645379"/>
          <a:ext cx="675000" cy="45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31" name="Equation" r:id="rId8" imgW="304536" imgH="203024" progId="Equation.DSMT4">
                  <p:embed/>
                </p:oleObj>
              </mc:Choice>
              <mc:Fallback>
                <p:oleObj name="Equation" r:id="rId8" imgW="304536" imgH="203024" progId="Equation.DSMT4">
                  <p:embed/>
                  <p:pic>
                    <p:nvPicPr>
                      <p:cNvPr id="0" name="Picture 5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4408" y="645379"/>
                        <a:ext cx="675000" cy="45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993278"/>
              </p:ext>
            </p:extLst>
          </p:nvPr>
        </p:nvGraphicFramePr>
        <p:xfrm>
          <a:off x="8172400" y="3861048"/>
          <a:ext cx="725000" cy="45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32" name="Equation" r:id="rId10" imgW="368300" imgH="228600" progId="Equation.DSMT4">
                  <p:embed/>
                </p:oleObj>
              </mc:Choice>
              <mc:Fallback>
                <p:oleObj name="Equation" r:id="rId10" imgW="368300" imgH="228600" progId="Equation.DSMT4">
                  <p:embed/>
                  <p:pic>
                    <p:nvPicPr>
                      <p:cNvPr id="0" name="Picture 5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00" y="3861048"/>
                        <a:ext cx="725000" cy="45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336462"/>
              </p:ext>
            </p:extLst>
          </p:nvPr>
        </p:nvGraphicFramePr>
        <p:xfrm>
          <a:off x="3203848" y="4885141"/>
          <a:ext cx="648000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33" name="Equation" r:id="rId12" imgW="342751" imgH="190417" progId="Equation.DSMT4">
                  <p:embed/>
                </p:oleObj>
              </mc:Choice>
              <mc:Fallback>
                <p:oleObj name="Equation" r:id="rId12" imgW="342751" imgH="190417" progId="Equation.DSMT4">
                  <p:embed/>
                  <p:pic>
                    <p:nvPicPr>
                      <p:cNvPr id="0" name="Picture 5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4885141"/>
                        <a:ext cx="648000" cy="36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91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00" y="979572"/>
            <a:ext cx="4064700" cy="3899819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798340"/>
              </p:ext>
            </p:extLst>
          </p:nvPr>
        </p:nvGraphicFramePr>
        <p:xfrm>
          <a:off x="2555776" y="0"/>
          <a:ext cx="26955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93" name="Equation" r:id="rId5" imgW="1155199" imgH="215806" progId="Equation.DSMT4">
                  <p:embed/>
                </p:oleObj>
              </mc:Choice>
              <mc:Fallback>
                <p:oleObj name="Equation" r:id="rId5" imgW="1155199" imgH="215806" progId="Equation.DSMT4">
                  <p:embed/>
                  <p:pic>
                    <p:nvPicPr>
                      <p:cNvPr id="0" name="Picture 8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0"/>
                        <a:ext cx="2695575" cy="50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64088" y="4869160"/>
            <a:ext cx="388843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en-CA" sz="20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CA" sz="2000" baseline="-250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en-CA" sz="2000" dirty="0" smtClean="0">
                <a:latin typeface="Arial" pitchFamily="34" charset="0"/>
                <a:cs typeface="Arial" pitchFamily="34" charset="0"/>
              </a:rPr>
              <a:t>  -  m</a:t>
            </a:r>
            <a:r>
              <a:rPr lang="en-CA" sz="2000" baseline="-25000" dirty="0" smtClean="0">
                <a:latin typeface="Arial" pitchFamily="34" charset="0"/>
                <a:cs typeface="Arial" pitchFamily="34" charset="0"/>
              </a:rPr>
              <a:t>34 </a:t>
            </a:r>
            <a:r>
              <a:rPr lang="en-CA" sz="2000" dirty="0" smtClean="0">
                <a:latin typeface="Arial" pitchFamily="34" charset="0"/>
                <a:cs typeface="Arial" pitchFamily="34" charset="0"/>
              </a:rPr>
              <a:t> of candidates</a:t>
            </a:r>
          </a:p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en-CA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oxes – signal density</a:t>
            </a:r>
          </a:p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shading – background density</a:t>
            </a:r>
            <a:endParaRPr lang="en-CA" sz="2000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endParaRPr lang="en-CA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3614" y="979572"/>
            <a:ext cx="4896543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Event selection:</a:t>
            </a:r>
          </a:p>
          <a:p>
            <a:pPr marL="742950" lvl="1" indent="-285750">
              <a:spcBef>
                <a:spcPts val="800"/>
              </a:spcBef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4 leptons</a:t>
            </a:r>
          </a:p>
          <a:p>
            <a:pPr marL="742950" lvl="1" indent="-285750">
              <a:spcBef>
                <a:spcPts val="800"/>
              </a:spcBef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Pair same flavor opp. charge leptons,  mass closest to  </a:t>
            </a:r>
            <a:r>
              <a:rPr lang="en-CA" sz="2000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Z  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is </a:t>
            </a:r>
          </a:p>
          <a:p>
            <a:pPr marL="742950" lvl="1" indent="-285750">
              <a:spcBef>
                <a:spcPts val="800"/>
              </a:spcBef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                                 - minimum chosen for         is  </a:t>
            </a:r>
            <a:r>
              <a:rPr lang="en-CA" sz="20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17.5 GeV   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for a Higgs  mass of </a:t>
            </a:r>
            <a:r>
              <a:rPr lang="en-CA" sz="20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125 GeV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742950" lvl="1" indent="-285750">
              <a:spcBef>
                <a:spcPts val="800"/>
              </a:spcBef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Same flavor combination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049629"/>
              </p:ext>
            </p:extLst>
          </p:nvPr>
        </p:nvGraphicFramePr>
        <p:xfrm>
          <a:off x="1945804" y="1446684"/>
          <a:ext cx="2461000" cy="41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94" name="Equation" r:id="rId7" imgW="1358640" imgH="228600" progId="Equation.DSMT4">
                  <p:embed/>
                </p:oleObj>
              </mc:Choice>
              <mc:Fallback>
                <p:oleObj name="Equation" r:id="rId7" imgW="1358640" imgH="228600" progId="Equation.DSMT4">
                  <p:embed/>
                  <p:pic>
                    <p:nvPicPr>
                      <p:cNvPr id="0" name="Picture 8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5804" y="1446684"/>
                        <a:ext cx="2461000" cy="41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901829"/>
              </p:ext>
            </p:extLst>
          </p:nvPr>
        </p:nvGraphicFramePr>
        <p:xfrm>
          <a:off x="4221484" y="2197624"/>
          <a:ext cx="521965" cy="494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95" name="Equation" r:id="rId9" imgW="241200" imgH="228600" progId="Equation.DSMT4">
                  <p:embed/>
                </p:oleObj>
              </mc:Choice>
              <mc:Fallback>
                <p:oleObj name="Equation" r:id="rId9" imgW="241200" imgH="228600" progId="Equation.DSMT4">
                  <p:embed/>
                  <p:pic>
                    <p:nvPicPr>
                      <p:cNvPr id="0" name="Picture 8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1484" y="2197624"/>
                        <a:ext cx="521965" cy="4944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763118"/>
              </p:ext>
            </p:extLst>
          </p:nvPr>
        </p:nvGraphicFramePr>
        <p:xfrm>
          <a:off x="933500" y="2769581"/>
          <a:ext cx="2098438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96" name="Equation" r:id="rId11" imgW="1231560" imgH="228600" progId="Equation.DSMT4">
                  <p:embed/>
                </p:oleObj>
              </mc:Choice>
              <mc:Fallback>
                <p:oleObj name="Equation" r:id="rId11" imgW="1231560" imgH="228600" progId="Equation.DSMT4">
                  <p:embed/>
                  <p:pic>
                    <p:nvPicPr>
                      <p:cNvPr id="0" name="Picture 8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500" y="2769581"/>
                        <a:ext cx="2098438" cy="3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840877"/>
              </p:ext>
            </p:extLst>
          </p:nvPr>
        </p:nvGraphicFramePr>
        <p:xfrm>
          <a:off x="2061245" y="3011810"/>
          <a:ext cx="456051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97" name="Equation" r:id="rId13" imgW="241200" imgH="228600" progId="Equation.DSMT4">
                  <p:embed/>
                </p:oleObj>
              </mc:Choice>
              <mc:Fallback>
                <p:oleObj name="Equation" r:id="rId13" imgW="241200" imgH="228600" progId="Equation.DSMT4">
                  <p:embed/>
                  <p:pic>
                    <p:nvPicPr>
                      <p:cNvPr id="0" name="Picture 8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1245" y="3011810"/>
                        <a:ext cx="456051" cy="432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85893"/>
              </p:ext>
            </p:extLst>
          </p:nvPr>
        </p:nvGraphicFramePr>
        <p:xfrm>
          <a:off x="3679878" y="3843596"/>
          <a:ext cx="1380000" cy="41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98" name="Equation" r:id="rId15" imgW="761760" imgH="228600" progId="Equation.DSMT4">
                  <p:embed/>
                </p:oleObj>
              </mc:Choice>
              <mc:Fallback>
                <p:oleObj name="Equation" r:id="rId15" imgW="761760" imgH="228600" progId="Equation.DSMT4">
                  <p:embed/>
                  <p:pic>
                    <p:nvPicPr>
                      <p:cNvPr id="0" name="Picture 8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9878" y="3843596"/>
                        <a:ext cx="1380000" cy="41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0414061"/>
                  </p:ext>
                </p:extLst>
              </p:nvPr>
            </p:nvGraphicFramePr>
            <p:xfrm>
              <a:off x="728903" y="4581128"/>
              <a:ext cx="3744416" cy="1531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10849"/>
                    <a:gridCol w="2133567"/>
                  </a:tblGrid>
                  <a:tr h="432048">
                    <a:tc>
                      <a:txBody>
                        <a:bodyPr/>
                        <a:lstStyle/>
                        <a:p>
                          <a:pPr algn="ctr"/>
                          <a:endParaRPr lang="en-CA" b="0" dirty="0">
                            <a:solidFill>
                              <a:srgbClr val="00B050"/>
                            </a:solidFill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b="0" dirty="0" smtClean="0">
                              <a:solidFill>
                                <a:srgbClr val="00823C"/>
                              </a:solidFill>
                              <a:latin typeface="Arial" pitchFamily="34" charset="0"/>
                              <a:cs typeface="Arial" pitchFamily="34" charset="0"/>
                            </a:rPr>
                            <a:t>Signal Efficiency 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803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CA" sz="1800" smtClean="0"/>
                                  <m:t>4</m:t>
                                </m:r>
                                <m:r>
                                  <m:rPr>
                                    <m:nor/>
                                  </m:rPr>
                                  <a:rPr lang="en-CA" sz="1800" i="1" smtClean="0"/>
                                  <m:t>μ</m:t>
                                </m:r>
                              </m:oMath>
                            </m:oMathPara>
                          </a14:m>
                          <a:endParaRPr lang="en-CA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800" dirty="0" smtClean="0">
                              <a:latin typeface="Arial" pitchFamily="34" charset="0"/>
                              <a:cs typeface="Arial" pitchFamily="34" charset="0"/>
                            </a:rPr>
                            <a:t>37</a:t>
                          </a:r>
                          <a:endParaRPr lang="en-CA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CA" smtClean="0"/>
                                  <m:t>2</m:t>
                                </m:r>
                                <m:r>
                                  <m:rPr>
                                    <m:nor/>
                                  </m:rPr>
                                  <a:rPr lang="en-CA" i="1" smtClean="0"/>
                                  <m:t>μ</m:t>
                                </m:r>
                                <m:r>
                                  <m:rPr>
                                    <m:nor/>
                                  </m:rPr>
                                  <a:rPr lang="en-CA" i="1" smtClean="0"/>
                                  <m:t>2</m:t>
                                </m:r>
                                <m:r>
                                  <m:rPr>
                                    <m:nor/>
                                  </m:rPr>
                                  <a:rPr lang="en-CA" i="1" smtClean="0"/>
                                  <m:t>e</m:t>
                                </m:r>
                              </m:oMath>
                            </m:oMathPara>
                          </a14:m>
                          <a:endParaRPr lang="en-CA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dirty="0" smtClean="0">
                              <a:latin typeface="Arial" pitchFamily="34" charset="0"/>
                              <a:cs typeface="Arial" pitchFamily="34" charset="0"/>
                            </a:rPr>
                            <a:t>23</a:t>
                          </a:r>
                          <a:endParaRPr lang="en-CA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48087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CA" smtClean="0"/>
                                  <m:t>4</m:t>
                                </m:r>
                                <m:r>
                                  <m:rPr>
                                    <m:nor/>
                                  </m:rPr>
                                  <a:rPr lang="en-CA" smtClean="0"/>
                                  <m:t>e</m:t>
                                </m:r>
                              </m:oMath>
                            </m:oMathPara>
                          </a14:m>
                          <a:endParaRPr lang="en-CA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dirty="0" smtClean="0">
                              <a:latin typeface="Arial" pitchFamily="34" charset="0"/>
                              <a:cs typeface="Arial" pitchFamily="34" charset="0"/>
                            </a:rPr>
                            <a:t>20</a:t>
                          </a:r>
                          <a:endParaRPr lang="en-CA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3040414061"/>
                  </p:ext>
                </p:extLst>
              </p:nvPr>
            </p:nvGraphicFramePr>
            <p:xfrm>
              <a:off x="728903" y="4581128"/>
              <a:ext cx="3744416" cy="1531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10849"/>
                    <a:gridCol w="2133567"/>
                  </a:tblGrid>
                  <a:tr h="432048">
                    <a:tc>
                      <a:txBody>
                        <a:bodyPr/>
                        <a:lstStyle/>
                        <a:p>
                          <a:pPr algn="ctr"/>
                          <a:endParaRPr lang="en-CA" b="0" dirty="0">
                            <a:solidFill>
                              <a:srgbClr val="00B050"/>
                            </a:solidFill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b="0" dirty="0" smtClean="0">
                              <a:solidFill>
                                <a:srgbClr val="00823C"/>
                              </a:solidFill>
                              <a:latin typeface="Arial" pitchFamily="34" charset="0"/>
                              <a:cs typeface="Arial" pitchFamily="34" charset="0"/>
                            </a:rPr>
                            <a:t>Signal Efficiency 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80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7"/>
                          <a:stretch>
                            <a:fillRect l="-379" t="-124590" r="-132576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800" dirty="0" smtClean="0">
                              <a:latin typeface="Arial" pitchFamily="34" charset="0"/>
                              <a:cs typeface="Arial" pitchFamily="34" charset="0"/>
                            </a:rPr>
                            <a:t>37</a:t>
                          </a:r>
                          <a:endParaRPr lang="en-CA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7"/>
                          <a:stretch>
                            <a:fillRect l="-379" t="-228333" r="-132576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dirty="0" smtClean="0">
                              <a:latin typeface="Arial" pitchFamily="34" charset="0"/>
                              <a:cs typeface="Arial" pitchFamily="34" charset="0"/>
                            </a:rPr>
                            <a:t>23</a:t>
                          </a:r>
                          <a:endParaRPr lang="en-CA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7"/>
                          <a:stretch>
                            <a:fillRect l="-379" t="-328333" r="-132576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dirty="0" smtClean="0">
                              <a:latin typeface="Arial" pitchFamily="34" charset="0"/>
                              <a:cs typeface="Arial" pitchFamily="34" charset="0"/>
                            </a:rPr>
                            <a:t>20</a:t>
                          </a:r>
                          <a:endParaRPr lang="en-CA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7502773"/>
              </p:ext>
            </p:extLst>
          </p:nvPr>
        </p:nvGraphicFramePr>
        <p:xfrm>
          <a:off x="755576" y="4614716"/>
          <a:ext cx="16060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99" name="Equation" r:id="rId18" imgW="927000" imgH="228600" progId="Equation.DSMT4">
                  <p:embed/>
                </p:oleObj>
              </mc:Choice>
              <mc:Fallback>
                <p:oleObj name="Equation" r:id="rId18" imgW="927000" imgH="228600" progId="Equation.DSMT4">
                  <p:embed/>
                  <p:pic>
                    <p:nvPicPr>
                      <p:cNvPr id="0" name="Picture 8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614716"/>
                        <a:ext cx="1606000" cy="3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093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23" y="-99393"/>
            <a:ext cx="3560301" cy="3560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37" y="3322712"/>
            <a:ext cx="3535288" cy="3535288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361378"/>
              </p:ext>
            </p:extLst>
          </p:nvPr>
        </p:nvGraphicFramePr>
        <p:xfrm>
          <a:off x="2339752" y="4614"/>
          <a:ext cx="26955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79" name="Equation" r:id="rId6" imgW="1155199" imgH="215806" progId="Equation.DSMT4">
                  <p:embed/>
                </p:oleObj>
              </mc:Choice>
              <mc:Fallback>
                <p:oleObj name="Equation" r:id="rId6" imgW="1155199" imgH="215806" progId="Equation.DSMT4">
                  <p:embed/>
                  <p:pic>
                    <p:nvPicPr>
                      <p:cNvPr id="0" name="Picture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4614"/>
                        <a:ext cx="2695575" cy="50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5536" y="793186"/>
            <a:ext cx="50412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i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Z +jets and </a:t>
            </a:r>
            <a:r>
              <a:rPr lang="en-CA" sz="2000" i="1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ttbar</a:t>
            </a:r>
            <a:r>
              <a:rPr lang="en-CA" sz="2000" i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from data driven methods using control regions: 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CA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leptons from </a:t>
            </a:r>
            <a:r>
              <a:rPr lang="en-CA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bbar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relaxed isolation.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Also checked with same-sign </a:t>
            </a:r>
            <a:r>
              <a:rPr lang="en-CA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dilepton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pairs.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720" y="2881392"/>
            <a:ext cx="5575400" cy="2254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Control region:</a:t>
            </a:r>
          </a:p>
          <a:p>
            <a:pPr marL="742950" lvl="1" indent="-285750">
              <a:spcBef>
                <a:spcPts val="300"/>
              </a:spcBef>
              <a:buFont typeface="Arial" pitchFamily="34" charset="0"/>
              <a:buChar char="‒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increase </a:t>
            </a:r>
            <a:r>
              <a:rPr lang="en-CA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bbar</a:t>
            </a: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,  by isolation not applied to </a:t>
            </a:r>
            <a:r>
              <a:rPr lang="en-CA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subleading</a:t>
            </a: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dimuon</a:t>
            </a: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742950" lvl="1" indent="-285750">
              <a:spcBef>
                <a:spcPts val="300"/>
              </a:spcBef>
              <a:buFont typeface="Arial" pitchFamily="34" charset="0"/>
              <a:buChar char="‒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one track fails impact </a:t>
            </a:r>
            <a:r>
              <a:rPr lang="en-CA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param</a:t>
            </a: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significance, this removes </a:t>
            </a:r>
            <a:r>
              <a:rPr lang="en-CA" i="1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ZZ</a:t>
            </a:r>
            <a:r>
              <a:rPr lang="en-CA" i="1" baseline="30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(*)</a:t>
            </a: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742950" lvl="1" indent="-285750">
              <a:spcBef>
                <a:spcPts val="300"/>
              </a:spcBef>
              <a:buFont typeface="Arial" pitchFamily="34" charset="0"/>
              <a:buChar char="‒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blue fit used to obtain </a:t>
            </a:r>
            <a:r>
              <a:rPr lang="en-CA" i="1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Z+jets</a:t>
            </a:r>
            <a:r>
              <a:rPr lang="en-CA" i="1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CA" i="1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ttbar</a:t>
            </a:r>
            <a:r>
              <a:rPr lang="en-CA" i="1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742950" lvl="1" indent="-285750">
              <a:spcBef>
                <a:spcPts val="300"/>
              </a:spcBef>
              <a:buFont typeface="Arial" pitchFamily="34" charset="0"/>
              <a:buChar char="‒"/>
            </a:pPr>
            <a:r>
              <a:rPr lang="en-CA" dirty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f. simulation.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552" y="5157192"/>
            <a:ext cx="42226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Control region: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sz="2000" dirty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simulation scaled by data fit.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74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35" y="332656"/>
            <a:ext cx="2816878" cy="2702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26" y="3410143"/>
            <a:ext cx="2824503" cy="270993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941373"/>
              </p:ext>
            </p:extLst>
          </p:nvPr>
        </p:nvGraphicFramePr>
        <p:xfrm>
          <a:off x="683568" y="121667"/>
          <a:ext cx="2736304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469" name="Equation" r:id="rId6" imgW="1155199" imgH="215806" progId="Equation.DSMT4">
                  <p:embed/>
                </p:oleObj>
              </mc:Choice>
              <mc:Fallback>
                <p:oleObj name="Equation" r:id="rId6" imgW="1155199" imgH="215806" progId="Equation.DSMT4">
                  <p:embed/>
                  <p:pic>
                    <p:nvPicPr>
                      <p:cNvPr id="0" name="Picture 4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21667"/>
                        <a:ext cx="2736304" cy="50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15761" y="836712"/>
            <a:ext cx="35667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Lepton pairs in control regions: </a:t>
            </a:r>
            <a:endParaRPr lang="en-CA" i="1" dirty="0" smtClean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i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Z </a:t>
            </a:r>
            <a:r>
              <a:rPr lang="en-CA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additional di-lepton.</a:t>
            </a:r>
            <a:endParaRPr lang="en-CA" i="1" dirty="0" smtClean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nalysis kinematics.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eading </a:t>
            </a:r>
            <a:r>
              <a:rPr lang="en-CA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dilepton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only</a:t>
            </a:r>
            <a:r>
              <a:rPr lang="en-CA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CA" dirty="0" smtClean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Isolation.</a:t>
            </a:r>
          </a:p>
          <a:p>
            <a:pPr marL="1200150" lvl="2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dirty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mpact </a:t>
            </a:r>
            <a:r>
              <a:rPr lang="en-CA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param</a:t>
            </a: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01" y="332656"/>
            <a:ext cx="2855847" cy="2740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744" y="3410143"/>
            <a:ext cx="2765382" cy="26532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4474" y="3028310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ub-leading di-</a:t>
            </a:r>
            <a:r>
              <a:rPr lang="el-GR" dirty="0" smtClean="0">
                <a:solidFill>
                  <a:srgbClr val="333399"/>
                </a:solidFill>
                <a:latin typeface="Times New Roman"/>
                <a:cs typeface="Times New Roman"/>
              </a:rPr>
              <a:t>μ</a:t>
            </a:r>
            <a:endParaRPr lang="en-CA" dirty="0" smtClean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27454" y="613688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ub-leading di-</a:t>
            </a:r>
            <a:r>
              <a:rPr lang="en-CA" dirty="0">
                <a:solidFill>
                  <a:srgbClr val="333399"/>
                </a:solidFill>
                <a:latin typeface="Times New Roman"/>
                <a:cs typeface="Times New Roman"/>
              </a:rPr>
              <a:t>e</a:t>
            </a:r>
            <a:endParaRPr lang="en-CA" dirty="0" smtClean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831" y="3791622"/>
            <a:ext cx="399776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Good agreement: </a:t>
            </a:r>
            <a:endParaRPr lang="en-CA" i="1" dirty="0" smtClean="0">
              <a:solidFill>
                <a:srgbClr val="00823C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dirty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hape &amp; normalization.</a:t>
            </a:r>
            <a:endParaRPr lang="en-CA" i="1" dirty="0" smtClean="0">
              <a:solidFill>
                <a:srgbClr val="00823C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high         ,             dominates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‒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also low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204739"/>
              </p:ext>
            </p:extLst>
          </p:nvPr>
        </p:nvGraphicFramePr>
        <p:xfrm>
          <a:off x="1316079" y="4555199"/>
          <a:ext cx="4180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470" name="Equation" r:id="rId10" imgW="241200" imgH="228600" progId="Equation.DSMT4">
                  <p:embed/>
                </p:oleObj>
              </mc:Choice>
              <mc:Fallback>
                <p:oleObj name="Equation" r:id="rId10" imgW="241200" imgH="228600" progId="Equation.DSMT4">
                  <p:embed/>
                  <p:pic>
                    <p:nvPicPr>
                      <p:cNvPr id="0" name="Picture 4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079" y="4555199"/>
                        <a:ext cx="418000" cy="3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5694738"/>
              </p:ext>
            </p:extLst>
          </p:nvPr>
        </p:nvGraphicFramePr>
        <p:xfrm>
          <a:off x="1971500" y="4518181"/>
          <a:ext cx="656284" cy="364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471" name="Equation" r:id="rId12" imgW="342720" imgH="190440" progId="Equation.DSMT4">
                  <p:embed/>
                </p:oleObj>
              </mc:Choice>
              <mc:Fallback>
                <p:oleObj name="Equation" r:id="rId12" imgW="342720" imgH="190440" progId="Equation.DSMT4">
                  <p:embed/>
                  <p:pic>
                    <p:nvPicPr>
                      <p:cNvPr id="0" name="Picture 4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1500" y="4518181"/>
                        <a:ext cx="656284" cy="3646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24</a:t>
            </a:fld>
            <a:endParaRPr lang="en-CA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76247"/>
              </p:ext>
            </p:extLst>
          </p:nvPr>
        </p:nvGraphicFramePr>
        <p:xfrm>
          <a:off x="1687398" y="4940952"/>
          <a:ext cx="417512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472" name="Equation" r:id="rId14" imgW="241200" imgH="228600" progId="Equation.DSMT4">
                  <p:embed/>
                </p:oleObj>
              </mc:Choice>
              <mc:Fallback>
                <p:oleObj name="Equation" r:id="rId14" imgW="241200" imgH="228600" progId="Equation.DSMT4">
                  <p:embed/>
                  <p:pic>
                    <p:nvPicPr>
                      <p:cNvPr id="0" name="Picture 4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398" y="4940952"/>
                        <a:ext cx="417512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33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01228"/>
              </p:ext>
            </p:extLst>
          </p:nvPr>
        </p:nvGraphicFramePr>
        <p:xfrm>
          <a:off x="2915816" y="0"/>
          <a:ext cx="2735262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32" name="Equation" r:id="rId4" imgW="1155199" imgH="215806" progId="Equation.DSMT4">
                  <p:embed/>
                </p:oleObj>
              </mc:Choice>
              <mc:Fallback>
                <p:oleObj name="Equation" r:id="rId4" imgW="1155199" imgH="215806" progId="Equation.DSMT4">
                  <p:embed/>
                  <p:pic>
                    <p:nvPicPr>
                      <p:cNvPr id="0" name="Picture 6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0"/>
                        <a:ext cx="2735262" cy="50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4" y="707298"/>
            <a:ext cx="4173458" cy="4004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18758"/>
            <a:ext cx="4248472" cy="4076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065" y="4713034"/>
            <a:ext cx="3385863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Events in signal region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observed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expected background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expected signal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592597"/>
              </p:ext>
            </p:extLst>
          </p:nvPr>
        </p:nvGraphicFramePr>
        <p:xfrm>
          <a:off x="3039373" y="4735342"/>
          <a:ext cx="1800000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33" name="Equation" r:id="rId8" imgW="888840" imgH="177480" progId="Equation.DSMT4">
                  <p:embed/>
                </p:oleObj>
              </mc:Choice>
              <mc:Fallback>
                <p:oleObj name="Equation" r:id="rId8" imgW="888840" imgH="177480" progId="Equation.DSMT4">
                  <p:embed/>
                  <p:pic>
                    <p:nvPicPr>
                      <p:cNvPr id="0" name="Picture 6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9373" y="4735342"/>
                        <a:ext cx="1800000" cy="36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79766"/>
              </p:ext>
            </p:extLst>
          </p:nvPr>
        </p:nvGraphicFramePr>
        <p:xfrm>
          <a:off x="2100082" y="5122296"/>
          <a:ext cx="324000" cy="3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34" name="Equation" r:id="rId10" imgW="177480" imgH="177480" progId="Equation.DSMT4">
                  <p:embed/>
                </p:oleObj>
              </mc:Choice>
              <mc:Fallback>
                <p:oleObj name="Equation" r:id="rId10" imgW="177480" imgH="177480" progId="Equation.DSMT4">
                  <p:embed/>
                  <p:pic>
                    <p:nvPicPr>
                      <p:cNvPr id="0" name="Picture 6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0082" y="5122296"/>
                        <a:ext cx="324000" cy="3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459846"/>
              </p:ext>
            </p:extLst>
          </p:nvPr>
        </p:nvGraphicFramePr>
        <p:xfrm>
          <a:off x="3510268" y="5503230"/>
          <a:ext cx="995143" cy="3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35" name="Equation" r:id="rId12" imgW="545760" imgH="177480" progId="Equation.DSMT4">
                  <p:embed/>
                </p:oleObj>
              </mc:Choice>
              <mc:Fallback>
                <p:oleObj name="Equation" r:id="rId12" imgW="545760" imgH="177480" progId="Equation.DSMT4">
                  <p:embed/>
                  <p:pic>
                    <p:nvPicPr>
                      <p:cNvPr id="0" name="Picture 6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0268" y="5503230"/>
                        <a:ext cx="995143" cy="3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87730"/>
              </p:ext>
            </p:extLst>
          </p:nvPr>
        </p:nvGraphicFramePr>
        <p:xfrm>
          <a:off x="2829789" y="5884178"/>
          <a:ext cx="972000" cy="3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36" name="Equation" r:id="rId14" imgW="533160" imgH="177480" progId="Equation.DSMT4">
                  <p:embed/>
                </p:oleObj>
              </mc:Choice>
              <mc:Fallback>
                <p:oleObj name="Equation" r:id="rId14" imgW="533160" imgH="177480" progId="Equation.DSMT4">
                  <p:embed/>
                  <p:pic>
                    <p:nvPicPr>
                      <p:cNvPr id="0" name="Picture 6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9789" y="5884178"/>
                        <a:ext cx="972000" cy="3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292080" y="4869160"/>
            <a:ext cx="25474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Observed local sig: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Expected local sig: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440220"/>
              </p:ext>
            </p:extLst>
          </p:nvPr>
        </p:nvGraphicFramePr>
        <p:xfrm>
          <a:off x="7792559" y="4900761"/>
          <a:ext cx="648000" cy="3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37" name="Equation" r:id="rId16" imgW="355320" imgH="177480" progId="Equation.DSMT4">
                  <p:embed/>
                </p:oleObj>
              </mc:Choice>
              <mc:Fallback>
                <p:oleObj name="Equation" r:id="rId16" imgW="355320" imgH="177480" progId="Equation.DSMT4">
                  <p:embed/>
                  <p:pic>
                    <p:nvPicPr>
                      <p:cNvPr id="0" name="Picture 6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2559" y="4900761"/>
                        <a:ext cx="648000" cy="3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783430"/>
              </p:ext>
            </p:extLst>
          </p:nvPr>
        </p:nvGraphicFramePr>
        <p:xfrm>
          <a:off x="7839572" y="5261575"/>
          <a:ext cx="648000" cy="3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38" name="Equation" r:id="rId18" imgW="355320" imgH="177480" progId="Equation.DSMT4">
                  <p:embed/>
                </p:oleObj>
              </mc:Choice>
              <mc:Fallback>
                <p:oleObj name="Equation" r:id="rId18" imgW="355320" imgH="177480" progId="Equation.DSMT4">
                  <p:embed/>
                  <p:pic>
                    <p:nvPicPr>
                      <p:cNvPr id="0" name="Picture 6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9572" y="5261575"/>
                        <a:ext cx="648000" cy="3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15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098875"/>
              </p:ext>
            </p:extLst>
          </p:nvPr>
        </p:nvGraphicFramePr>
        <p:xfrm>
          <a:off x="2738503" y="0"/>
          <a:ext cx="2735262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54" name="Equation" r:id="rId4" imgW="1155199" imgH="215806" progId="Equation.DSMT4">
                  <p:embed/>
                </p:oleObj>
              </mc:Choice>
              <mc:Fallback>
                <p:oleObj name="Equation" r:id="rId4" imgW="1155199" imgH="215806" progId="Equation.DSMT4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503" y="0"/>
                        <a:ext cx="2735262" cy="50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688"/>
            <a:ext cx="4608512" cy="4421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251" y="5093808"/>
            <a:ext cx="1659514" cy="51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37" y="5911021"/>
            <a:ext cx="5184576" cy="36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2834" y="5153052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Signal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9471" y="5872335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Mass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272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0688"/>
            <a:ext cx="9066668" cy="5436224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867635"/>
              </p:ext>
            </p:extLst>
          </p:nvPr>
        </p:nvGraphicFramePr>
        <p:xfrm>
          <a:off x="2727969" y="116632"/>
          <a:ext cx="2735263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392" name="Equation" r:id="rId5" imgW="1155199" imgH="215806" progId="Equation.DSMT4">
                  <p:embed/>
                </p:oleObj>
              </mc:Choice>
              <mc:Fallback>
                <p:oleObj name="Equation" r:id="rId5" imgW="1155199" imgH="215806" progId="Equation.DSMT4">
                  <p:embed/>
                  <p:pic>
                    <p:nvPicPr>
                      <p:cNvPr id="0" name="Picture 1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7969" y="116632"/>
                        <a:ext cx="2735263" cy="50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31640" y="6177458"/>
            <a:ext cx="2675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4 electron candidate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141581"/>
              </p:ext>
            </p:extLst>
          </p:nvPr>
        </p:nvGraphicFramePr>
        <p:xfrm>
          <a:off x="4788024" y="6177458"/>
          <a:ext cx="2075000" cy="45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393" name="Equation" r:id="rId7" imgW="1054080" imgH="228600" progId="Equation.DSMT4">
                  <p:embed/>
                </p:oleObj>
              </mc:Choice>
              <mc:Fallback>
                <p:oleObj name="Equation" r:id="rId7" imgW="1054080" imgH="228600" progId="Equation.DSMT4">
                  <p:embed/>
                  <p:pic>
                    <p:nvPicPr>
                      <p:cNvPr id="0" name="Picture 1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6177458"/>
                        <a:ext cx="2075000" cy="45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7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1271334" cy="78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653136"/>
            <a:ext cx="4050233" cy="91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805264"/>
            <a:ext cx="3507319" cy="69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5373216"/>
            <a:ext cx="1500739" cy="122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8947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8747950"/>
              </p:ext>
            </p:extLst>
          </p:nvPr>
        </p:nvGraphicFramePr>
        <p:xfrm>
          <a:off x="1763688" y="6738"/>
          <a:ext cx="1828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727" name="Equation" r:id="rId8" imgW="609336" imgH="215806" progId="Equation.DSMT4">
                  <p:embed/>
                </p:oleObj>
              </mc:Choice>
              <mc:Fallback>
                <p:oleObj name="Equation" r:id="rId8" imgW="609336" imgH="215806" progId="Equation.DSMT4">
                  <p:embed/>
                  <p:pic>
                    <p:nvPicPr>
                      <p:cNvPr id="0" name="Picture 2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6738"/>
                        <a:ext cx="1828800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64704"/>
            <a:ext cx="3218709" cy="304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01163" y="2594808"/>
            <a:ext cx="5779146" cy="1554272"/>
            <a:chOff x="395536" y="908720"/>
            <a:chExt cx="5779146" cy="1554272"/>
          </a:xfrm>
        </p:grpSpPr>
        <p:sp>
          <p:nvSpPr>
            <p:cNvPr id="8" name="TextBox 7"/>
            <p:cNvSpPr txBox="1"/>
            <p:nvPr/>
          </p:nvSpPr>
          <p:spPr>
            <a:xfrm>
              <a:off x="395536" y="908720"/>
              <a:ext cx="5779146" cy="1554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0975" indent="-180975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Small branching ratio – enormous background.</a:t>
              </a:r>
            </a:p>
            <a:p>
              <a:pPr marL="285750" indent="-28575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Excellent electromagnetic </a:t>
              </a:r>
              <a:r>
                <a:rPr lang="en-CA" sz="2000" dirty="0" err="1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calorimetry</a:t>
              </a: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marL="742950" lvl="1" indent="-285750">
                <a:spcAft>
                  <a:spcPts val="600"/>
                </a:spcAft>
                <a:buFont typeface="Arial" pitchFamily="34" charset="0"/>
                <a:buChar char="‒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precise electromagnetic  energy resolution.</a:t>
              </a:r>
            </a:p>
            <a:p>
              <a:pPr marL="742950" lvl="1" indent="-285750">
                <a:spcAft>
                  <a:spcPts val="600"/>
                </a:spcAft>
                <a:buFont typeface="Arial" pitchFamily="34" charset="0"/>
                <a:buChar char="‒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excellent               discrimination.</a:t>
              </a:r>
            </a:p>
          </p:txBody>
        </p:sp>
        <p:graphicFrame>
          <p:nvGraphicFramePr>
            <p:cNvPr id="48947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3976682"/>
                </p:ext>
              </p:extLst>
            </p:nvPr>
          </p:nvGraphicFramePr>
          <p:xfrm>
            <a:off x="2313572" y="1995548"/>
            <a:ext cx="849312" cy="449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9728" name="Equation" r:id="rId11" imgW="431640" imgH="228600" progId="Equation.DSMT4">
                    <p:embed/>
                  </p:oleObj>
                </mc:Choice>
                <mc:Fallback>
                  <p:oleObj name="Equation" r:id="rId11" imgW="431640" imgH="228600" progId="Equation.DSMT4">
                    <p:embed/>
                    <p:pic>
                      <p:nvPicPr>
                        <p:cNvPr id="0" name="Picture 2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3572" y="1995548"/>
                          <a:ext cx="849312" cy="449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2" name="Straight Arrow Connector 11"/>
          <p:cNvCxnSpPr/>
          <p:nvPr/>
        </p:nvCxnSpPr>
        <p:spPr>
          <a:xfrm flipV="1">
            <a:off x="5868144" y="5301208"/>
            <a:ext cx="50405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923928" y="5373216"/>
            <a:ext cx="144016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6250" y="908720"/>
            <a:ext cx="5734262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Turned out to be excellent discovery channel.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precise Higgs mass resolution.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narrow resonance on smooth background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robust signal against pileup increase.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13176"/>
            <a:ext cx="1269418" cy="69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89240"/>
            <a:ext cx="1368152" cy="112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28</a:t>
            </a:fld>
            <a:endParaRPr lang="en-CA"/>
          </a:p>
        </p:txBody>
      </p:sp>
      <p:grpSp>
        <p:nvGrpSpPr>
          <p:cNvPr id="19" name="Group 18"/>
          <p:cNvGrpSpPr/>
          <p:nvPr/>
        </p:nvGrpSpPr>
        <p:grpSpPr>
          <a:xfrm>
            <a:off x="3923928" y="239455"/>
            <a:ext cx="4245709" cy="414983"/>
            <a:chOff x="2416834" y="853777"/>
            <a:chExt cx="4245709" cy="414983"/>
          </a:xfrm>
        </p:grpSpPr>
        <p:sp>
          <p:nvSpPr>
            <p:cNvPr id="20" name="TextBox 19"/>
            <p:cNvSpPr txBox="1"/>
            <p:nvPr/>
          </p:nvSpPr>
          <p:spPr>
            <a:xfrm>
              <a:off x="2627784" y="868650"/>
              <a:ext cx="40347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CA" sz="20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    at 7 </a:t>
              </a:r>
              <a:r>
                <a:rPr lang="en-CA" sz="2000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TeV</a:t>
              </a:r>
              <a:r>
                <a:rPr lang="en-CA" sz="20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and              at 8 </a:t>
              </a:r>
              <a:r>
                <a:rPr lang="en-CA" sz="2000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TeV</a:t>
              </a:r>
              <a:endParaRPr lang="en-CA" sz="2000" dirty="0" smtClean="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2330359"/>
                </p:ext>
              </p:extLst>
            </p:nvPr>
          </p:nvGraphicFramePr>
          <p:xfrm>
            <a:off x="2416834" y="853777"/>
            <a:ext cx="850900" cy="414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9729" name="Equation" r:id="rId15" imgW="469800" imgH="228600" progId="Equation.DSMT4">
                    <p:embed/>
                  </p:oleObj>
                </mc:Choice>
                <mc:Fallback>
                  <p:oleObj name="Equation" r:id="rId15" imgW="469800" imgH="228600" progId="Equation.DSMT4">
                    <p:embed/>
                    <p:pic>
                      <p:nvPicPr>
                        <p:cNvPr id="0" name="Picture 2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6834" y="853777"/>
                          <a:ext cx="850900" cy="414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60523381"/>
                </p:ext>
              </p:extLst>
            </p:nvPr>
          </p:nvGraphicFramePr>
          <p:xfrm>
            <a:off x="4768974" y="854075"/>
            <a:ext cx="736600" cy="414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9730" name="Equation" r:id="rId17" imgW="406224" imgH="228501" progId="Equation.DSMT4">
                    <p:embed/>
                  </p:oleObj>
                </mc:Choice>
                <mc:Fallback>
                  <p:oleObj name="Equation" r:id="rId17" imgW="406224" imgH="228501" progId="Equation.DSMT4">
                    <p:embed/>
                    <p:pic>
                      <p:nvPicPr>
                        <p:cNvPr id="0" name="Picture 2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8974" y="854075"/>
                          <a:ext cx="736600" cy="414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902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947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520992"/>
              </p:ext>
            </p:extLst>
          </p:nvPr>
        </p:nvGraphicFramePr>
        <p:xfrm>
          <a:off x="3323060" y="0"/>
          <a:ext cx="1828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429" name="Equation" r:id="rId4" imgW="609336" imgH="215806" progId="Equation.DSMT4">
                  <p:embed/>
                </p:oleObj>
              </mc:Choice>
              <mc:Fallback>
                <p:oleObj name="Equation" r:id="rId4" imgW="609336" imgH="215806" progId="Equation.DSMT4">
                  <p:embed/>
                  <p:pic>
                    <p:nvPicPr>
                      <p:cNvPr id="0" name="Picture 7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3060" y="0"/>
                        <a:ext cx="1828800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56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1340768"/>
            <a:ext cx="5004048" cy="94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562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2852936"/>
            <a:ext cx="5328592" cy="65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9512" y="981994"/>
            <a:ext cx="3398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Irreducible background      </a:t>
            </a:r>
          </a:p>
        </p:txBody>
      </p:sp>
      <p:graphicFrame>
        <p:nvGraphicFramePr>
          <p:cNvPr id="4956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916932"/>
              </p:ext>
            </p:extLst>
          </p:nvPr>
        </p:nvGraphicFramePr>
        <p:xfrm>
          <a:off x="3175620" y="956624"/>
          <a:ext cx="24765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430" name="Equation" r:id="rId8" imgW="1396800" imgH="253800" progId="Equation.DSMT4">
                  <p:embed/>
                </p:oleObj>
              </mc:Choice>
              <mc:Fallback>
                <p:oleObj name="Equation" r:id="rId8" imgW="1396800" imgH="253800" progId="Equation.DSMT4">
                  <p:embed/>
                  <p:pic>
                    <p:nvPicPr>
                      <p:cNvPr id="0" name="Picture 7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620" y="956624"/>
                        <a:ext cx="247650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0" y="2348880"/>
            <a:ext cx="3344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Reducible background      </a:t>
            </a:r>
          </a:p>
        </p:txBody>
      </p:sp>
      <p:graphicFrame>
        <p:nvGraphicFramePr>
          <p:cNvPr id="4956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134383"/>
              </p:ext>
            </p:extLst>
          </p:nvPr>
        </p:nvGraphicFramePr>
        <p:xfrm>
          <a:off x="2843808" y="2307510"/>
          <a:ext cx="47577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431" name="Equation" r:id="rId10" imgW="2514600" imgH="228600" progId="Equation.DSMT4">
                  <p:embed/>
                </p:oleObj>
              </mc:Choice>
              <mc:Fallback>
                <p:oleObj name="Equation" r:id="rId10" imgW="2514600" imgH="228600" progId="Equation.DSMT4">
                  <p:embed/>
                  <p:pic>
                    <p:nvPicPr>
                      <p:cNvPr id="0" name="Picture 7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2307510"/>
                        <a:ext cx="475773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0648"/>
            <a:ext cx="2060314" cy="173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08920"/>
            <a:ext cx="2170338" cy="179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86" y="5157192"/>
            <a:ext cx="3672814" cy="96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16371" y="4009256"/>
            <a:ext cx="7614246" cy="2523768"/>
            <a:chOff x="-16371" y="4009256"/>
            <a:chExt cx="7614246" cy="2523768"/>
          </a:xfrm>
        </p:grpSpPr>
        <p:sp>
          <p:nvSpPr>
            <p:cNvPr id="15" name="TextBox 14"/>
            <p:cNvSpPr txBox="1"/>
            <p:nvPr/>
          </p:nvSpPr>
          <p:spPr>
            <a:xfrm>
              <a:off x="-16371" y="4009256"/>
              <a:ext cx="6702476" cy="2523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0975" indent="-180975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Two tight isolated photons </a:t>
              </a:r>
            </a:p>
            <a:p>
              <a:pPr marL="180975" indent="-180975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Analysis split into 12 categories to optimize S/B:</a:t>
              </a:r>
            </a:p>
            <a:p>
              <a:pPr marL="180975" indent="-180975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9 categories on basis of               conversion – </a:t>
              </a:r>
              <a:r>
                <a:rPr lang="en-CA" dirty="0" err="1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nonconversion</a:t>
              </a: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marL="180975" indent="-180975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VBF ( 2 jets with                                                   )</a:t>
              </a:r>
            </a:p>
            <a:p>
              <a:pPr marL="180975" indent="-180975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 VH production low mass </a:t>
              </a:r>
              <a:r>
                <a:rPr lang="en-CA" dirty="0" err="1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di</a:t>
              </a: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-jet and addition lepton:</a:t>
              </a:r>
            </a:p>
            <a:p>
              <a:pPr marL="1095375" lvl="2" indent="-180975">
                <a:spcAft>
                  <a:spcPts val="600"/>
                </a:spcAft>
                <a:buFont typeface="Arial" pitchFamily="34" charset="0"/>
                <a:buChar char="‒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     </a:t>
              </a:r>
            </a:p>
            <a:p>
              <a:pPr marL="1095375" lvl="2" indent="-180975">
                <a:spcAft>
                  <a:spcPts val="600"/>
                </a:spcAft>
                <a:buFont typeface="Arial" pitchFamily="34" charset="0"/>
                <a:buChar char="‒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one lepton with </a:t>
              </a:r>
            </a:p>
          </p:txBody>
        </p:sp>
        <p:graphicFrame>
          <p:nvGraphicFramePr>
            <p:cNvPr id="495624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8600609"/>
                </p:ext>
              </p:extLst>
            </p:nvPr>
          </p:nvGraphicFramePr>
          <p:xfrm>
            <a:off x="2771279" y="4686871"/>
            <a:ext cx="773113" cy="43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6432" name="Equation" r:id="rId15" imgW="406080" imgH="228600" progId="Equation.DSMT4">
                    <p:embed/>
                  </p:oleObj>
                </mc:Choice>
                <mc:Fallback>
                  <p:oleObj name="Equation" r:id="rId15" imgW="406080" imgH="228600" progId="Equation.DSMT4">
                    <p:embed/>
                    <p:pic>
                      <p:nvPicPr>
                        <p:cNvPr id="0" name="Picture 78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71279" y="4686871"/>
                          <a:ext cx="773113" cy="433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5625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0803286"/>
                </p:ext>
              </p:extLst>
            </p:nvPr>
          </p:nvGraphicFramePr>
          <p:xfrm>
            <a:off x="1988741" y="5076634"/>
            <a:ext cx="3198813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6433" name="Equation" r:id="rId17" imgW="2070000" imgH="279360" progId="Equation.DSMT4">
                    <p:embed/>
                  </p:oleObj>
                </mc:Choice>
                <mc:Fallback>
                  <p:oleObj name="Equation" r:id="rId17" imgW="2070000" imgH="279360" progId="Equation.DSMT4">
                    <p:embed/>
                    <p:pic>
                      <p:nvPicPr>
                        <p:cNvPr id="0" name="Picture 78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8741" y="5076634"/>
                          <a:ext cx="3198813" cy="431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5626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2598487"/>
                </p:ext>
              </p:extLst>
            </p:nvPr>
          </p:nvGraphicFramePr>
          <p:xfrm>
            <a:off x="3344185" y="4009256"/>
            <a:ext cx="2840038" cy="390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6434" name="Equation" r:id="rId19" imgW="1803240" imgH="228600" progId="Equation.DSMT4">
                    <p:embed/>
                  </p:oleObj>
                </mc:Choice>
                <mc:Fallback>
                  <p:oleObj name="Equation" r:id="rId19" imgW="1803240" imgH="228600" progId="Equation.DSMT4">
                    <p:embed/>
                    <p:pic>
                      <p:nvPicPr>
                        <p:cNvPr id="0" name="Picture 78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4185" y="4009256"/>
                          <a:ext cx="2840038" cy="3903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5627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1073129"/>
                </p:ext>
              </p:extLst>
            </p:nvPr>
          </p:nvGraphicFramePr>
          <p:xfrm>
            <a:off x="1243261" y="5737448"/>
            <a:ext cx="3652838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6435" name="Equation" r:id="rId21" imgW="2361960" imgH="279360" progId="Equation.DSMT4">
                    <p:embed/>
                  </p:oleObj>
                </mc:Choice>
                <mc:Fallback>
                  <p:oleObj name="Equation" r:id="rId21" imgW="2361960" imgH="279360" progId="Equation.DSMT4">
                    <p:embed/>
                    <p:pic>
                      <p:nvPicPr>
                        <p:cNvPr id="0" name="Picture 7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3261" y="5737448"/>
                          <a:ext cx="3652838" cy="431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5628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56484621"/>
                </p:ext>
              </p:extLst>
            </p:nvPr>
          </p:nvGraphicFramePr>
          <p:xfrm>
            <a:off x="2836962" y="6145113"/>
            <a:ext cx="4760913" cy="360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6436" name="Equation" r:id="rId23" imgW="3022560" imgH="228600" progId="Equation.DSMT4">
                    <p:embed/>
                  </p:oleObj>
                </mc:Choice>
                <mc:Fallback>
                  <p:oleObj name="Equation" r:id="rId23" imgW="3022560" imgH="228600" progId="Equation.DSMT4">
                    <p:embed/>
                    <p:pic>
                      <p:nvPicPr>
                        <p:cNvPr id="0" name="Picture 7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6962" y="6145113"/>
                          <a:ext cx="4760913" cy="360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02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793181" y="2348880"/>
            <a:ext cx="7468711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31775" indent="-2317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 smtClean="0">
                <a:solidFill>
                  <a:srgbClr val="333399"/>
                </a:solidFill>
              </a:rPr>
              <a:t>Experiment – brief.</a:t>
            </a:r>
            <a:endParaRPr lang="en-US" sz="2000" dirty="0">
              <a:solidFill>
                <a:srgbClr val="333399"/>
              </a:solidFill>
            </a:endParaRP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 smtClean="0">
                <a:solidFill>
                  <a:srgbClr val="333399"/>
                </a:solidFill>
              </a:rPr>
              <a:t>Data taking conditions – the machine/experiment performance</a:t>
            </a:r>
            <a:endParaRPr lang="en-US" sz="2000" dirty="0">
              <a:solidFill>
                <a:srgbClr val="333399"/>
              </a:solidFill>
            </a:endParaRP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 smtClean="0">
                <a:solidFill>
                  <a:srgbClr val="333399"/>
                </a:solidFill>
              </a:rPr>
              <a:t>A historically cautionary tale</a:t>
            </a:r>
            <a:endParaRPr lang="en-US" sz="2000" dirty="0">
              <a:solidFill>
                <a:srgbClr val="333399"/>
              </a:solidFill>
            </a:endParaRP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 smtClean="0">
                <a:solidFill>
                  <a:srgbClr val="333399"/>
                </a:solidFill>
              </a:rPr>
              <a:t>Memoire of discovery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 smtClean="0">
                <a:solidFill>
                  <a:srgbClr val="333399"/>
                </a:solidFill>
              </a:rPr>
              <a:t>Current results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>
                <a:solidFill>
                  <a:srgbClr val="333399"/>
                </a:solidFill>
              </a:rPr>
              <a:t> </a:t>
            </a:r>
            <a:endParaRPr lang="en-US" sz="2000" dirty="0" smtClean="0">
              <a:solidFill>
                <a:srgbClr val="333399"/>
              </a:solidFill>
            </a:endParaRP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>
                <a:solidFill>
                  <a:srgbClr val="333399"/>
                </a:solidFill>
              </a:rPr>
              <a:t> </a:t>
            </a:r>
            <a:endParaRPr lang="en-US" sz="2000" dirty="0" smtClean="0">
              <a:solidFill>
                <a:srgbClr val="333399"/>
              </a:solidFill>
            </a:endParaRP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>
                <a:solidFill>
                  <a:srgbClr val="333399"/>
                </a:solidFill>
              </a:rPr>
              <a:t> </a:t>
            </a:r>
            <a:endParaRPr lang="en-US" sz="2000" dirty="0" smtClean="0">
              <a:solidFill>
                <a:srgbClr val="333399"/>
              </a:solidFill>
            </a:endParaRP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 smtClean="0">
                <a:solidFill>
                  <a:srgbClr val="333399"/>
                </a:solidFill>
              </a:rPr>
              <a:t>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 smtClean="0">
                <a:solidFill>
                  <a:srgbClr val="333399"/>
                </a:solidFill>
              </a:rPr>
              <a:t>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 smtClean="0">
                <a:solidFill>
                  <a:srgbClr val="333399"/>
                </a:solidFill>
              </a:rPr>
              <a:t>Combination of all channels</a:t>
            </a:r>
          </a:p>
        </p:txBody>
      </p:sp>
      <p:sp>
        <p:nvSpPr>
          <p:cNvPr id="14338" name="Text Box 7"/>
          <p:cNvSpPr txBox="1">
            <a:spLocks noChangeArrowheads="1"/>
          </p:cNvSpPr>
          <p:nvPr/>
        </p:nvSpPr>
        <p:spPr bwMode="auto">
          <a:xfrm>
            <a:off x="3048322" y="116632"/>
            <a:ext cx="2327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/>
              <a:t>Plan of Talk</a:t>
            </a:r>
          </a:p>
        </p:txBody>
      </p:sp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154385" y="717695"/>
            <a:ext cx="86757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sz="2400" i="1" dirty="0" smtClean="0">
                <a:solidFill>
                  <a:schemeClr val="accent2"/>
                </a:solidFill>
              </a:rPr>
              <a:t>“What is now proved, was once only imagined”  -</a:t>
            </a:r>
            <a:r>
              <a:rPr lang="en-US" sz="2400" dirty="0" smtClean="0">
                <a:solidFill>
                  <a:schemeClr val="accent2"/>
                </a:solidFill>
              </a:rPr>
              <a:t>William Blake</a:t>
            </a:r>
            <a:endParaRPr lang="en-US" sz="2400" i="1" dirty="0">
              <a:solidFill>
                <a:schemeClr val="accent2"/>
              </a:solidFill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95536" y="1198680"/>
            <a:ext cx="8816837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0975" indent="-180975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823C"/>
                </a:solidFill>
              </a:rPr>
              <a:t>An extraordinary year for Physics</a:t>
            </a:r>
          </a:p>
          <a:p>
            <a:pPr marL="180975" indent="-180975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823C"/>
                </a:solidFill>
              </a:rPr>
              <a:t>After decades of preparation, a new heavy boson discovered</a:t>
            </a:r>
            <a:endParaRPr lang="en-US" sz="2400" dirty="0">
              <a:solidFill>
                <a:srgbClr val="00823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7984" y="4725144"/>
            <a:ext cx="3900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i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Let me denote new boson by “H”</a:t>
            </a:r>
            <a:endParaRPr lang="en-CA" sz="2000" i="1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3486404"/>
              </p:ext>
            </p:extLst>
          </p:nvPr>
        </p:nvGraphicFramePr>
        <p:xfrm>
          <a:off x="1187624" y="4293096"/>
          <a:ext cx="145415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03" name="Equation" r:id="rId4" imgW="1155600" imgH="1218960" progId="Equation.DSMT4">
                  <p:embed/>
                </p:oleObj>
              </mc:Choice>
              <mc:Fallback>
                <p:oleObj name="Equation" r:id="rId4" imgW="1155600" imgH="1218960" progId="Equation.DSMT4">
                  <p:embed/>
                  <p:pic>
                    <p:nvPicPr>
                      <p:cNvPr id="0" name="Picture 78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4293096"/>
                        <a:ext cx="1454150" cy="182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13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742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814717"/>
              </p:ext>
            </p:extLst>
          </p:nvPr>
        </p:nvGraphicFramePr>
        <p:xfrm>
          <a:off x="3419872" y="0"/>
          <a:ext cx="1828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522" name="Equation" r:id="rId4" imgW="609336" imgH="215806" progId="Equation.DSMT4">
                  <p:embed/>
                </p:oleObj>
              </mc:Choice>
              <mc:Fallback>
                <p:oleObj name="Equation" r:id="rId4" imgW="609336" imgH="215806" progId="Equation.DSMT4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0"/>
                        <a:ext cx="1828800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gaga_figaux_1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7624" y="764704"/>
            <a:ext cx="6120680" cy="4393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5173041"/>
            <a:ext cx="85324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2000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Diphoton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sample composition as function of invariant mass.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Signal – Crystal Ball + Gaussian.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Background form from simulation but shape and normalization fitted to data.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09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31</a:t>
            </a:fld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999"/>
            <a:ext cx="6237312" cy="6237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6363721"/>
            <a:ext cx="2534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sz="2000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diphoton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candidate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325726"/>
              </p:ext>
            </p:extLst>
          </p:nvPr>
        </p:nvGraphicFramePr>
        <p:xfrm>
          <a:off x="4716016" y="6363721"/>
          <a:ext cx="210026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975" name="Equation" r:id="rId5" imgW="1066680" imgH="241200" progId="Equation.DSMT4">
                  <p:embed/>
                </p:oleObj>
              </mc:Choice>
              <mc:Fallback>
                <p:oleObj name="Equation" r:id="rId5" imgW="1066680" imgH="241200" progId="Equation.DSMT4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6363721"/>
                        <a:ext cx="2100262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839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92" y="358744"/>
            <a:ext cx="4512907" cy="3239424"/>
          </a:xfrm>
          <a:prstGeom prst="rect">
            <a:avLst/>
          </a:prstGeom>
        </p:spPr>
      </p:pic>
      <p:graphicFrame>
        <p:nvGraphicFramePr>
          <p:cNvPr id="48128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913622"/>
              </p:ext>
            </p:extLst>
          </p:nvPr>
        </p:nvGraphicFramePr>
        <p:xfrm>
          <a:off x="3419872" y="-27012"/>
          <a:ext cx="1828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36" name="Equation" r:id="rId5" imgW="609336" imgH="215806" progId="Equation.DSMT4">
                  <p:embed/>
                </p:oleObj>
              </mc:Choice>
              <mc:Fallback>
                <p:oleObj name="Equation" r:id="rId5" imgW="609336" imgH="215806" progId="Equation.DSMT4">
                  <p:embed/>
                  <p:pic>
                    <p:nvPicPr>
                      <p:cNvPr id="0" name="Picture 3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-27012"/>
                        <a:ext cx="1828800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0" y="620688"/>
            <a:ext cx="421196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2000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Systematics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photon id efficiency ~ 10%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energy resolution ~14%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CA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param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. 0.2 – 4.6 events.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pileup ~ 4%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jet energy scale in VBF ~ 10%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endParaRPr lang="en-CA" dirty="0" smtClean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endParaRPr lang="en-CA" dirty="0" smtClean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gaga_fig_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" y="3573015"/>
            <a:ext cx="4427315" cy="31779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9992" y="3717032"/>
            <a:ext cx="421196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Observed local significance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Expected local significance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Signal strength: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endParaRPr lang="en-CA" sz="2000" dirty="0" smtClean="0">
              <a:solidFill>
                <a:srgbClr val="00823C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812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703119"/>
              </p:ext>
            </p:extLst>
          </p:nvPr>
        </p:nvGraphicFramePr>
        <p:xfrm>
          <a:off x="4472984" y="5028304"/>
          <a:ext cx="4675183" cy="4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37" name="Equation" r:id="rId8" imgW="2692080" imgH="279360" progId="Equation.DSMT4">
                  <p:embed/>
                </p:oleObj>
              </mc:Choice>
              <mc:Fallback>
                <p:oleObj name="Equation" r:id="rId8" imgW="2692080" imgH="279360" progId="Equation.DSMT4">
                  <p:embed/>
                  <p:pic>
                    <p:nvPicPr>
                      <p:cNvPr id="0" name="Picture 3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2984" y="5028304"/>
                        <a:ext cx="4675183" cy="4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684723"/>
              </p:ext>
            </p:extLst>
          </p:nvPr>
        </p:nvGraphicFramePr>
        <p:xfrm>
          <a:off x="8141543" y="3745607"/>
          <a:ext cx="652500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38" name="Equation" r:id="rId10" imgW="368280" imgH="203040" progId="Equation.DSMT4">
                  <p:embed/>
                </p:oleObj>
              </mc:Choice>
              <mc:Fallback>
                <p:oleObj name="Equation" r:id="rId10" imgW="368280" imgH="203040" progId="Equation.DSMT4">
                  <p:embed/>
                  <p:pic>
                    <p:nvPicPr>
                      <p:cNvPr id="0" name="Picture 3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1543" y="3745607"/>
                        <a:ext cx="652500" cy="36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151260"/>
              </p:ext>
            </p:extLst>
          </p:nvPr>
        </p:nvGraphicFramePr>
        <p:xfrm>
          <a:off x="8141543" y="4112812"/>
          <a:ext cx="71775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39" name="Equation" r:id="rId12" imgW="368280" imgH="203040" progId="Equation.DSMT4">
                  <p:embed/>
                </p:oleObj>
              </mc:Choice>
              <mc:Fallback>
                <p:oleObj name="Equation" r:id="rId12" imgW="368280" imgH="203040" progId="Equation.DSMT4">
                  <p:embed/>
                  <p:pic>
                    <p:nvPicPr>
                      <p:cNvPr id="0" name="Picture 3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1543" y="4112812"/>
                        <a:ext cx="717750" cy="3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530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692696"/>
            <a:ext cx="4788024" cy="3436906"/>
          </a:xfrm>
          <a:prstGeom prst="rect">
            <a:avLst/>
          </a:prstGeom>
        </p:spPr>
      </p:pic>
      <p:graphicFrame>
        <p:nvGraphicFramePr>
          <p:cNvPr id="47513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755260"/>
              </p:ext>
            </p:extLst>
          </p:nvPr>
        </p:nvGraphicFramePr>
        <p:xfrm>
          <a:off x="3369568" y="25227"/>
          <a:ext cx="1828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331" name="Equation" r:id="rId5" imgW="609336" imgH="215806" progId="Equation.DSMT4">
                  <p:embed/>
                </p:oleObj>
              </mc:Choice>
              <mc:Fallback>
                <p:oleObj name="Equation" r:id="rId5" imgW="609336" imgH="215806" progId="Equation.DSMT4">
                  <p:embed/>
                  <p:pic>
                    <p:nvPicPr>
                      <p:cNvPr id="0" name="Picture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9568" y="25227"/>
                        <a:ext cx="1828800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92696"/>
            <a:ext cx="4932040" cy="35402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377015"/>
            <a:ext cx="550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Systematics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dominated by </a:t>
            </a:r>
            <a:r>
              <a:rPr lang="en-CA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-photon mass scale.</a:t>
            </a:r>
          </a:p>
        </p:txBody>
      </p:sp>
      <p:graphicFrame>
        <p:nvGraphicFramePr>
          <p:cNvPr id="4751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115234"/>
              </p:ext>
            </p:extLst>
          </p:nvPr>
        </p:nvGraphicFramePr>
        <p:xfrm>
          <a:off x="212019" y="4965848"/>
          <a:ext cx="5084065" cy="623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332" name="Equation" r:id="rId8" imgW="2070000" imgH="253800" progId="Equation.DSMT4">
                  <p:embed/>
                </p:oleObj>
              </mc:Choice>
              <mc:Fallback>
                <p:oleObj name="Equation" r:id="rId8" imgW="2070000" imgH="253800" progId="Equation.DSMT4">
                  <p:embed/>
                  <p:pic>
                    <p:nvPicPr>
                      <p:cNvPr id="0" name="Picture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19" y="4965848"/>
                        <a:ext cx="5084065" cy="6233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64088" y="4181018"/>
            <a:ext cx="37079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Relative signal strength for </a:t>
            </a:r>
          </a:p>
          <a:p>
            <a:pPr marL="180975" indent="-180975">
              <a:spcAft>
                <a:spcPts val="600"/>
              </a:spcAft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   (VBF+VH)  </a:t>
            </a:r>
            <a:r>
              <a:rPr lang="en-CA" sz="2000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cf</a:t>
            </a: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 (</a:t>
            </a:r>
            <a:r>
              <a:rPr lang="en-CA" sz="2000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ggF</a:t>
            </a: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CA" sz="2000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ttH</a:t>
            </a: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399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230505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37112"/>
            <a:ext cx="1804987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6489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620918"/>
              </p:ext>
            </p:extLst>
          </p:nvPr>
        </p:nvGraphicFramePr>
        <p:xfrm>
          <a:off x="1980779" y="-7962"/>
          <a:ext cx="187166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043" name="Equation" r:id="rId6" imgW="660400" imgH="228600" progId="Equation.DSMT4">
                  <p:embed/>
                </p:oleObj>
              </mc:Choice>
              <mc:Fallback>
                <p:oleObj name="Equation" r:id="rId6" imgW="660400" imgH="228600" progId="Equation.DSMT4">
                  <p:embed/>
                  <p:pic>
                    <p:nvPicPr>
                      <p:cNvPr id="0" name="Picture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0779" y="-7962"/>
                        <a:ext cx="1871662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1556792"/>
            <a:ext cx="5400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Higgs coupling to </a:t>
            </a:r>
            <a:r>
              <a:rPr lang="en-CA" sz="2000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fermion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– charge 1/3.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Largest branching ratio.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Difficult measurement: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large background from QCD jets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use VH (background </a:t>
            </a:r>
            <a:r>
              <a:rPr lang="en-CA" i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W/Z + jets</a:t>
            </a: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poor mass resolution cf. two photons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need high efficiency b-tagging, low fake rate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endParaRPr lang="en-CA" dirty="0" smtClean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endParaRPr lang="en-CA" dirty="0" smtClean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95" y="116632"/>
            <a:ext cx="411148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406" y="3203396"/>
            <a:ext cx="3652531" cy="345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34</a:t>
            </a:fld>
            <a:endParaRPr lang="en-CA"/>
          </a:p>
        </p:txBody>
      </p:sp>
      <p:grpSp>
        <p:nvGrpSpPr>
          <p:cNvPr id="9" name="Group 8"/>
          <p:cNvGrpSpPr/>
          <p:nvPr/>
        </p:nvGrpSpPr>
        <p:grpSpPr>
          <a:xfrm>
            <a:off x="467544" y="908720"/>
            <a:ext cx="4245709" cy="414983"/>
            <a:chOff x="2416834" y="853777"/>
            <a:chExt cx="4245709" cy="414983"/>
          </a:xfrm>
        </p:grpSpPr>
        <p:sp>
          <p:nvSpPr>
            <p:cNvPr id="10" name="TextBox 9"/>
            <p:cNvSpPr txBox="1"/>
            <p:nvPr/>
          </p:nvSpPr>
          <p:spPr>
            <a:xfrm>
              <a:off x="2627784" y="868650"/>
              <a:ext cx="40347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CA" sz="20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    at 7 </a:t>
              </a:r>
              <a:r>
                <a:rPr lang="en-CA" sz="2000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TeV</a:t>
              </a:r>
              <a:r>
                <a:rPr lang="en-CA" sz="20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and              at 8 </a:t>
              </a:r>
              <a:r>
                <a:rPr lang="en-CA" sz="2000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TeV</a:t>
              </a:r>
              <a:endParaRPr lang="en-CA" sz="2000" dirty="0" smtClean="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6398214"/>
                </p:ext>
              </p:extLst>
            </p:nvPr>
          </p:nvGraphicFramePr>
          <p:xfrm>
            <a:off x="2416834" y="853777"/>
            <a:ext cx="850900" cy="414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5044" name="Equation" r:id="rId10" imgW="469800" imgH="228600" progId="Equation.DSMT4">
                    <p:embed/>
                  </p:oleObj>
                </mc:Choice>
                <mc:Fallback>
                  <p:oleObj name="Equation" r:id="rId10" imgW="469800" imgH="228600" progId="Equation.DSMT4">
                    <p:embed/>
                    <p:pic>
                      <p:nvPicPr>
                        <p:cNvPr id="0" name="Picture 1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6834" y="853777"/>
                          <a:ext cx="850900" cy="414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3528377"/>
                </p:ext>
              </p:extLst>
            </p:nvPr>
          </p:nvGraphicFramePr>
          <p:xfrm>
            <a:off x="4768974" y="854075"/>
            <a:ext cx="736600" cy="414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5045" name="Equation" r:id="rId12" imgW="406224" imgH="228501" progId="Equation.DSMT4">
                    <p:embed/>
                  </p:oleObj>
                </mc:Choice>
                <mc:Fallback>
                  <p:oleObj name="Equation" r:id="rId12" imgW="406224" imgH="228501" progId="Equation.DSMT4">
                    <p:embed/>
                    <p:pic>
                      <p:nvPicPr>
                        <p:cNvPr id="0" name="Picture 1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8974" y="854075"/>
                          <a:ext cx="736600" cy="414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430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91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397795"/>
              </p:ext>
            </p:extLst>
          </p:nvPr>
        </p:nvGraphicFramePr>
        <p:xfrm>
          <a:off x="3419871" y="0"/>
          <a:ext cx="1609933" cy="69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302" name="Equation" r:id="rId4" imgW="660400" imgH="228600" progId="Equation.DSMT4">
                  <p:embed/>
                </p:oleObj>
              </mc:Choice>
              <mc:Fallback>
                <p:oleObj name="Equation" r:id="rId4" imgW="660400" imgH="228600" progId="Equation.DSMT4">
                  <p:embed/>
                  <p:pic>
                    <p:nvPicPr>
                      <p:cNvPr id="0" name="Picture 1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1" y="0"/>
                        <a:ext cx="1609933" cy="6926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043608" y="764704"/>
            <a:ext cx="6048672" cy="1169551"/>
            <a:chOff x="971600" y="836712"/>
            <a:chExt cx="6048672" cy="1169551"/>
          </a:xfrm>
        </p:grpSpPr>
        <p:sp>
          <p:nvSpPr>
            <p:cNvPr id="3" name="TextBox 2"/>
            <p:cNvSpPr txBox="1"/>
            <p:nvPr/>
          </p:nvSpPr>
          <p:spPr>
            <a:xfrm>
              <a:off x="971600" y="1196752"/>
              <a:ext cx="19077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Backgrounds: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915816" y="836712"/>
              <a:ext cx="2123728" cy="1169551"/>
              <a:chOff x="2987824" y="908720"/>
              <a:chExt cx="2123728" cy="1169551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203848" y="908720"/>
                <a:ext cx="190770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0975" indent="-180975">
                  <a:spcAft>
                    <a:spcPts val="600"/>
                  </a:spcAft>
                </a:pPr>
                <a:r>
                  <a:rPr lang="en-CA" sz="2000" dirty="0" smtClean="0">
                    <a:solidFill>
                      <a:srgbClr val="00823C"/>
                    </a:solidFill>
                    <a:latin typeface="Arial" pitchFamily="34" charset="0"/>
                    <a:cs typeface="Arial" pitchFamily="34" charset="0"/>
                  </a:rPr>
                  <a:t>top</a:t>
                </a:r>
              </a:p>
              <a:p>
                <a:pPr marL="180975" indent="-180975">
                  <a:spcAft>
                    <a:spcPts val="600"/>
                  </a:spcAft>
                </a:pPr>
                <a:r>
                  <a:rPr lang="en-CA" sz="2000" dirty="0" smtClean="0">
                    <a:solidFill>
                      <a:srgbClr val="00823C"/>
                    </a:solidFill>
                    <a:latin typeface="Arial" pitchFamily="34" charset="0"/>
                    <a:cs typeface="Arial" pitchFamily="34" charset="0"/>
                  </a:rPr>
                  <a:t>W + jet</a:t>
                </a:r>
              </a:p>
              <a:p>
                <a:pPr marL="180975" indent="-180975">
                  <a:spcAft>
                    <a:spcPts val="600"/>
                  </a:spcAft>
                </a:pPr>
                <a:r>
                  <a:rPr lang="en-CA" sz="2000" dirty="0" smtClean="0">
                    <a:solidFill>
                      <a:srgbClr val="00823C"/>
                    </a:solidFill>
                    <a:latin typeface="Arial" pitchFamily="34" charset="0"/>
                    <a:cs typeface="Arial" pitchFamily="34" charset="0"/>
                  </a:rPr>
                  <a:t>Z + jet</a:t>
                </a:r>
              </a:p>
            </p:txBody>
          </p:sp>
          <p:sp>
            <p:nvSpPr>
              <p:cNvPr id="5" name="Left Brace 4"/>
              <p:cNvSpPr/>
              <p:nvPr/>
            </p:nvSpPr>
            <p:spPr>
              <a:xfrm>
                <a:off x="2987824" y="980728"/>
                <a:ext cx="216024" cy="1008112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2000"/>
              </a:p>
            </p:txBody>
          </p:sp>
          <p:sp>
            <p:nvSpPr>
              <p:cNvPr id="6" name="Right Brace 5"/>
              <p:cNvSpPr/>
              <p:nvPr/>
            </p:nvSpPr>
            <p:spPr>
              <a:xfrm>
                <a:off x="4139952" y="1412776"/>
                <a:ext cx="45719" cy="504056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200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283968" y="1412776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spcAft>
                  <a:spcPts val="600"/>
                </a:spcAft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c-quark, light-quark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1462" y="2348880"/>
            <a:ext cx="4970090" cy="784830"/>
            <a:chOff x="1259632" y="2348880"/>
            <a:chExt cx="4608512" cy="784830"/>
          </a:xfrm>
        </p:grpSpPr>
        <p:sp>
          <p:nvSpPr>
            <p:cNvPr id="10" name="TextBox 9"/>
            <p:cNvSpPr txBox="1"/>
            <p:nvPr/>
          </p:nvSpPr>
          <p:spPr>
            <a:xfrm>
              <a:off x="1259632" y="2348880"/>
              <a:ext cx="190770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Shapes</a:t>
              </a:r>
            </a:p>
            <a:p>
              <a:pPr marL="180975" indent="-180975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Normalization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47864" y="2348880"/>
              <a:ext cx="25202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spcAft>
                  <a:spcPts val="600"/>
                </a:spcAft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simulation</a:t>
              </a:r>
            </a:p>
            <a:p>
              <a:pPr marL="180975" indent="-180975">
                <a:spcAft>
                  <a:spcPts val="600"/>
                </a:spcAft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data control regions</a:t>
              </a: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2987824" y="2708920"/>
              <a:ext cx="360040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00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716016" y="234888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Except</a:t>
            </a: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934947" y="2123564"/>
            <a:ext cx="3347864" cy="400110"/>
            <a:chOff x="6228184" y="2420888"/>
            <a:chExt cx="2915816" cy="400110"/>
          </a:xfrm>
        </p:grpSpPr>
        <p:sp>
          <p:nvSpPr>
            <p:cNvPr id="15" name="TextBox 14"/>
            <p:cNvSpPr txBox="1"/>
            <p:nvPr/>
          </p:nvSpPr>
          <p:spPr>
            <a:xfrm>
              <a:off x="6228184" y="2420888"/>
              <a:ext cx="2915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spcAft>
                  <a:spcPts val="600"/>
                </a:spcAft>
              </a:pPr>
              <a:r>
                <a:rPr lang="en-CA" sz="2000" dirty="0" err="1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diboson</a:t>
              </a:r>
              <a:r>
                <a:rPr lang="en-CA" sz="2000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            simulation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7308304" y="2564904"/>
              <a:ext cx="432048" cy="72008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907488" y="2525851"/>
            <a:ext cx="3420888" cy="400110"/>
            <a:chOff x="6228184" y="2420888"/>
            <a:chExt cx="3168352" cy="400110"/>
          </a:xfrm>
        </p:grpSpPr>
        <p:sp>
          <p:nvSpPr>
            <p:cNvPr id="20" name="TextBox 19"/>
            <p:cNvSpPr txBox="1"/>
            <p:nvPr/>
          </p:nvSpPr>
          <p:spPr>
            <a:xfrm>
              <a:off x="6228184" y="2420888"/>
              <a:ext cx="31683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spcAft>
                  <a:spcPts val="600"/>
                </a:spcAft>
              </a:pPr>
              <a:r>
                <a:rPr lang="en-CA" sz="2000" dirty="0" err="1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multijet</a:t>
              </a:r>
              <a:r>
                <a:rPr lang="en-CA" sz="2000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            data (ABCD)</a:t>
              </a: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7308304" y="2564904"/>
              <a:ext cx="432048" cy="72008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23528" y="3284984"/>
            <a:ext cx="8712968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Control regions:</a:t>
            </a:r>
          </a:p>
          <a:p>
            <a:pPr marL="2009775" lvl="4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top</a:t>
            </a:r>
          </a:p>
          <a:p>
            <a:pPr marL="2466975" lvl="5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1 lepton, require additional jet</a:t>
            </a:r>
          </a:p>
          <a:p>
            <a:pPr marL="2466975" lvl="5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2 lepton reverse                     cuts</a:t>
            </a:r>
          </a:p>
          <a:p>
            <a:pPr marL="2009775" lvl="4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i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W/Z + jets 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– relax 2 b-tag requirement</a:t>
            </a:r>
          </a:p>
          <a:p>
            <a:pPr marL="2466975" lvl="5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b tagging has very different efficiency for </a:t>
            </a:r>
            <a:r>
              <a:rPr lang="en-CA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b,c</a:t>
            </a: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, and light quarks.</a:t>
            </a:r>
          </a:p>
          <a:p>
            <a:pPr marL="2466975" lvl="5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different b-tag regions have different  flavor content</a:t>
            </a:r>
          </a:p>
          <a:p>
            <a:pPr marL="2466975" lvl="5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“flavor fit” gives norm for different flavors         </a:t>
            </a:r>
          </a:p>
        </p:txBody>
      </p:sp>
      <p:graphicFrame>
        <p:nvGraphicFramePr>
          <p:cNvPr id="5591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455826"/>
              </p:ext>
            </p:extLst>
          </p:nvPr>
        </p:nvGraphicFramePr>
        <p:xfrm>
          <a:off x="4517201" y="4365104"/>
          <a:ext cx="1317510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303" name="Equation" r:id="rId6" imgW="698400" imgH="228600" progId="Equation.DSMT4">
                  <p:embed/>
                </p:oleObj>
              </mc:Choice>
              <mc:Fallback>
                <p:oleObj name="Equation" r:id="rId6" imgW="698400" imgH="228600" progId="Equation.DSMT4">
                  <p:embed/>
                  <p:pic>
                    <p:nvPicPr>
                      <p:cNvPr id="0" name="Picture 1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7201" y="4365104"/>
                        <a:ext cx="1317510" cy="432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35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136027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1331640" y="0"/>
            <a:ext cx="7200800" cy="5962959"/>
            <a:chOff x="1043608" y="0"/>
            <a:chExt cx="7529430" cy="6223607"/>
          </a:xfrm>
        </p:grpSpPr>
        <p:pic>
          <p:nvPicPr>
            <p:cNvPr id="2" name="Picture 1" descr="bb_fig_02a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3608" y="0"/>
              <a:ext cx="3832482" cy="3284984"/>
            </a:xfrm>
            <a:prstGeom prst="rect">
              <a:avLst/>
            </a:prstGeom>
          </p:spPr>
        </p:pic>
        <p:pic>
          <p:nvPicPr>
            <p:cNvPr id="4" name="Picture 3" descr="bb_fig_02b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8" y="0"/>
              <a:ext cx="3888432" cy="3332942"/>
            </a:xfrm>
            <a:prstGeom prst="rect">
              <a:avLst/>
            </a:prstGeom>
          </p:spPr>
        </p:pic>
        <p:pic>
          <p:nvPicPr>
            <p:cNvPr id="5" name="Picture 4" descr="bb_fig_02c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3608" y="2852936"/>
              <a:ext cx="3816424" cy="3271221"/>
            </a:xfrm>
            <a:prstGeom prst="rect">
              <a:avLst/>
            </a:prstGeom>
          </p:spPr>
        </p:pic>
        <p:pic>
          <p:nvPicPr>
            <p:cNvPr id="6" name="Picture 5" descr="bb_fig_02d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84606" y="2890665"/>
              <a:ext cx="3888432" cy="333294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312590" y="5810525"/>
            <a:ext cx="73803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Illustration of changing flavor content as # b-tags changes.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After normalization from “flavor fit”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41297" y="6417984"/>
            <a:ext cx="2133600" cy="365125"/>
          </a:xfrm>
        </p:spPr>
        <p:txBody>
          <a:bodyPr/>
          <a:lstStyle/>
          <a:p>
            <a:fld id="{EEBE3D17-CD0E-4F49-A1B4-87AC6A54FC52}" type="slidenum">
              <a:rPr lang="en-CA" smtClean="0"/>
              <a:pPr/>
              <a:t>36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0305" name="Object 1"/>
          <p:cNvGraphicFramePr>
            <a:graphicFrameLocks noChangeAspect="1"/>
          </p:cNvGraphicFramePr>
          <p:nvPr/>
        </p:nvGraphicFramePr>
        <p:xfrm>
          <a:off x="3059832" y="0"/>
          <a:ext cx="137795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083" name="Equation" r:id="rId4" imgW="660400" imgH="228600" progId="Equation.DSMT4">
                  <p:embed/>
                </p:oleObj>
              </mc:Choice>
              <mc:Fallback>
                <p:oleObj name="Equation" r:id="rId4" imgW="660400" imgH="228600" progId="Equation.DSMT4">
                  <p:embed/>
                  <p:pic>
                    <p:nvPicPr>
                      <p:cNvPr id="0" name="Picture 7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0"/>
                        <a:ext cx="1377950" cy="592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bb_fig_07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548680"/>
            <a:ext cx="3096344" cy="2096995"/>
          </a:xfrm>
          <a:prstGeom prst="rect">
            <a:avLst/>
          </a:prstGeom>
        </p:spPr>
      </p:pic>
      <p:pic>
        <p:nvPicPr>
          <p:cNvPr id="11" name="Picture 10" descr="bb_fig_07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5008" y="2924944"/>
            <a:ext cx="3138992" cy="2125878"/>
          </a:xfrm>
          <a:prstGeom prst="rect">
            <a:avLst/>
          </a:prstGeom>
        </p:spPr>
      </p:pic>
      <p:pic>
        <p:nvPicPr>
          <p:cNvPr id="12" name="Picture 11" descr="bb_fig_06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3848" y="548680"/>
            <a:ext cx="3168352" cy="2145763"/>
          </a:xfrm>
          <a:prstGeom prst="rect">
            <a:avLst/>
          </a:prstGeom>
        </p:spPr>
      </p:pic>
      <p:pic>
        <p:nvPicPr>
          <p:cNvPr id="13" name="Picture 12" descr="bb_fig_06d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924944"/>
            <a:ext cx="3240360" cy="2194529"/>
          </a:xfrm>
          <a:prstGeom prst="rect">
            <a:avLst/>
          </a:prstGeom>
        </p:spPr>
      </p:pic>
      <p:pic>
        <p:nvPicPr>
          <p:cNvPr id="14" name="Picture 13" descr="bb_fig_05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548680"/>
            <a:ext cx="3083405" cy="2088232"/>
          </a:xfrm>
          <a:prstGeom prst="rect">
            <a:avLst/>
          </a:prstGeom>
        </p:spPr>
      </p:pic>
      <p:pic>
        <p:nvPicPr>
          <p:cNvPr id="15" name="Picture 14" descr="bb_fig_05d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924944"/>
            <a:ext cx="3212794" cy="21758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30288" y="5517232"/>
            <a:ext cx="74168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Mass distributions for 6 example categories.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Analyze using binned likelihood                 for all 16 categories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16016" y="26064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1-lepton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80312" y="26064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2-lepton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43608" y="26064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0-lepton</a:t>
            </a:r>
          </a:p>
        </p:txBody>
      </p:sp>
      <p:graphicFrame>
        <p:nvGraphicFramePr>
          <p:cNvPr id="6103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869119"/>
              </p:ext>
            </p:extLst>
          </p:nvPr>
        </p:nvGraphicFramePr>
        <p:xfrm>
          <a:off x="395536" y="2492896"/>
          <a:ext cx="2039938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084" name="Equation" r:id="rId12" imgW="1295280" imgH="228600" progId="Equation.DSMT4">
                  <p:embed/>
                </p:oleObj>
              </mc:Choice>
              <mc:Fallback>
                <p:oleObj name="Equation" r:id="rId12" imgW="1295280" imgH="228600" progId="Equation.DSMT4">
                  <p:embed/>
                  <p:pic>
                    <p:nvPicPr>
                      <p:cNvPr id="0" name="Picture 7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2492896"/>
                        <a:ext cx="2039938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03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651174"/>
              </p:ext>
            </p:extLst>
          </p:nvPr>
        </p:nvGraphicFramePr>
        <p:xfrm>
          <a:off x="467544" y="4869160"/>
          <a:ext cx="2058988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085" name="Equation" r:id="rId14" imgW="1307880" imgH="228600" progId="Equation.DSMT4">
                  <p:embed/>
                </p:oleObj>
              </mc:Choice>
              <mc:Fallback>
                <p:oleObj name="Equation" r:id="rId14" imgW="1307880" imgH="228600" progId="Equation.DSMT4">
                  <p:embed/>
                  <p:pic>
                    <p:nvPicPr>
                      <p:cNvPr id="0" name="Picture 7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4869160"/>
                        <a:ext cx="2058988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03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58185"/>
              </p:ext>
            </p:extLst>
          </p:nvPr>
        </p:nvGraphicFramePr>
        <p:xfrm>
          <a:off x="3851920" y="2492896"/>
          <a:ext cx="185737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086" name="Equation" r:id="rId16" imgW="1244520" imgH="241200" progId="Equation.DSMT4">
                  <p:embed/>
                </p:oleObj>
              </mc:Choice>
              <mc:Fallback>
                <p:oleObj name="Equation" r:id="rId16" imgW="1244520" imgH="241200" progId="Equation.DSMT4">
                  <p:embed/>
                  <p:pic>
                    <p:nvPicPr>
                      <p:cNvPr id="0" name="Picture 7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2492896"/>
                        <a:ext cx="1857375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03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985666"/>
              </p:ext>
            </p:extLst>
          </p:nvPr>
        </p:nvGraphicFramePr>
        <p:xfrm>
          <a:off x="3635896" y="4869160"/>
          <a:ext cx="196850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087" name="Equation" r:id="rId18" imgW="1320480" imgH="241200" progId="Equation.DSMT4">
                  <p:embed/>
                </p:oleObj>
              </mc:Choice>
              <mc:Fallback>
                <p:oleObj name="Equation" r:id="rId18" imgW="1320480" imgH="241200" progId="Equation.DSMT4">
                  <p:embed/>
                  <p:pic>
                    <p:nvPicPr>
                      <p:cNvPr id="0" name="Picture 7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4869160"/>
                        <a:ext cx="1968500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03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9158714"/>
              </p:ext>
            </p:extLst>
          </p:nvPr>
        </p:nvGraphicFramePr>
        <p:xfrm>
          <a:off x="6677025" y="2492375"/>
          <a:ext cx="1820863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088" name="Equation" r:id="rId20" imgW="1218960" imgH="241200" progId="Equation.DSMT4">
                  <p:embed/>
                </p:oleObj>
              </mc:Choice>
              <mc:Fallback>
                <p:oleObj name="Equation" r:id="rId20" imgW="1218960" imgH="241200" progId="Equation.DSMT4">
                  <p:embed/>
                  <p:pic>
                    <p:nvPicPr>
                      <p:cNvPr id="0" name="Picture 7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7025" y="2492375"/>
                        <a:ext cx="1820863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03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169836"/>
              </p:ext>
            </p:extLst>
          </p:nvPr>
        </p:nvGraphicFramePr>
        <p:xfrm>
          <a:off x="6516290" y="4871434"/>
          <a:ext cx="194945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089" name="Equation" r:id="rId22" imgW="1307880" imgH="241200" progId="Equation.DSMT4">
                  <p:embed/>
                </p:oleObj>
              </mc:Choice>
              <mc:Fallback>
                <p:oleObj name="Equation" r:id="rId22" imgW="1307880" imgH="241200" progId="Equation.DSMT4">
                  <p:embed/>
                  <p:pic>
                    <p:nvPicPr>
                      <p:cNvPr id="0" name="Picture 7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90" y="4871434"/>
                        <a:ext cx="1949450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03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340289"/>
              </p:ext>
            </p:extLst>
          </p:nvPr>
        </p:nvGraphicFramePr>
        <p:xfrm>
          <a:off x="4952156" y="5916300"/>
          <a:ext cx="954088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090" name="Equation" r:id="rId24" imgW="583920" imgH="253800" progId="Equation.DSMT4">
                  <p:embed/>
                </p:oleObj>
              </mc:Choice>
              <mc:Fallback>
                <p:oleObj name="Equation" r:id="rId24" imgW="583920" imgH="253800" progId="Equation.DSMT4">
                  <p:embed/>
                  <p:pic>
                    <p:nvPicPr>
                      <p:cNvPr id="0" name="Picture 7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2156" y="5916300"/>
                        <a:ext cx="954088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388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8257" name="Object 1"/>
          <p:cNvGraphicFramePr>
            <a:graphicFrameLocks noChangeAspect="1"/>
          </p:cNvGraphicFramePr>
          <p:nvPr/>
        </p:nvGraphicFramePr>
        <p:xfrm>
          <a:off x="3563888" y="0"/>
          <a:ext cx="137795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657" name="Equation" r:id="rId4" imgW="660400" imgH="228600" progId="Equation.DSMT4">
                  <p:embed/>
                </p:oleObj>
              </mc:Choice>
              <mc:Fallback>
                <p:oleObj name="Equation" r:id="rId4" imgW="660400" imgH="228600" progId="Equation.DSMT4">
                  <p:embed/>
                  <p:pic>
                    <p:nvPicPr>
                      <p:cNvPr id="0" name="Picture 3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0"/>
                        <a:ext cx="1377950" cy="592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bb_fig_08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548679"/>
            <a:ext cx="4464496" cy="3535377"/>
          </a:xfrm>
          <a:prstGeom prst="rect">
            <a:avLst/>
          </a:prstGeom>
        </p:spPr>
      </p:pic>
      <p:pic>
        <p:nvPicPr>
          <p:cNvPr id="11" name="Picture 10" descr="bb_fig_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51442" y="675597"/>
            <a:ext cx="4678269" cy="31683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504" y="3645024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Reality check.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Backgrounds subtracted</a:t>
            </a:r>
          </a:p>
          <a:p>
            <a:pPr marL="1552575" lvl="3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 except </a:t>
            </a:r>
            <a:r>
              <a:rPr lang="en-CA" sz="2000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-boson.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Simulation normalized to global fit.</a:t>
            </a:r>
          </a:p>
        </p:txBody>
      </p:sp>
      <p:graphicFrame>
        <p:nvGraphicFramePr>
          <p:cNvPr id="6082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770843"/>
              </p:ext>
            </p:extLst>
          </p:nvPr>
        </p:nvGraphicFramePr>
        <p:xfrm>
          <a:off x="383399" y="5229200"/>
          <a:ext cx="4317353" cy="50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658" name="Equation" r:id="rId8" imgW="2171520" imgH="253800" progId="Equation.DSMT4">
                  <p:embed/>
                </p:oleObj>
              </mc:Choice>
              <mc:Fallback>
                <p:oleObj name="Equation" r:id="rId8" imgW="2171520" imgH="253800" progId="Equation.DSMT4">
                  <p:embed/>
                  <p:pic>
                    <p:nvPicPr>
                      <p:cNvPr id="0" name="Picture 3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399" y="5229200"/>
                        <a:ext cx="4317353" cy="50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82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479060"/>
              </p:ext>
            </p:extLst>
          </p:nvPr>
        </p:nvGraphicFramePr>
        <p:xfrm>
          <a:off x="755576" y="5733256"/>
          <a:ext cx="2668587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659" name="Equation" r:id="rId10" imgW="1193760" imgH="203040" progId="Equation.DSMT4">
                  <p:embed/>
                </p:oleObj>
              </mc:Choice>
              <mc:Fallback>
                <p:oleObj name="Equation" r:id="rId10" imgW="1193760" imgH="203040" progId="Equation.DSMT4">
                  <p:embed/>
                  <p:pic>
                    <p:nvPicPr>
                      <p:cNvPr id="0" name="Picture 3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5733256"/>
                        <a:ext cx="2668587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788024" y="3961433"/>
            <a:ext cx="53285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Result.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Expected limit (125 </a:t>
            </a:r>
            <a:r>
              <a:rPr lang="en-CA" sz="2000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) 1.9 x SM.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Observed limit                  1.8 x SM.</a:t>
            </a:r>
          </a:p>
        </p:txBody>
      </p:sp>
      <p:graphicFrame>
        <p:nvGraphicFramePr>
          <p:cNvPr id="6082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293752"/>
              </p:ext>
            </p:extLst>
          </p:nvPr>
        </p:nvGraphicFramePr>
        <p:xfrm>
          <a:off x="4919855" y="5229200"/>
          <a:ext cx="4194032" cy="541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660" name="Equation" r:id="rId12" imgW="1968480" imgH="253800" progId="Equation.DSMT4">
                  <p:embed/>
                </p:oleObj>
              </mc:Choice>
              <mc:Fallback>
                <p:oleObj name="Equation" r:id="rId12" imgW="1968480" imgH="253800" progId="Equation.DSMT4">
                  <p:embed/>
                  <p:pic>
                    <p:nvPicPr>
                      <p:cNvPr id="0" name="Picture 3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855" y="5229200"/>
                        <a:ext cx="4194032" cy="5411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299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bb_figaux_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004" y="702072"/>
            <a:ext cx="8665719" cy="5040560"/>
          </a:xfrm>
          <a:prstGeom prst="rect">
            <a:avLst/>
          </a:prstGeom>
        </p:spPr>
      </p:pic>
      <p:graphicFrame>
        <p:nvGraphicFramePr>
          <p:cNvPr id="606209" name="Object 1"/>
          <p:cNvGraphicFramePr>
            <a:graphicFrameLocks noChangeAspect="1"/>
          </p:cNvGraphicFramePr>
          <p:nvPr/>
        </p:nvGraphicFramePr>
        <p:xfrm>
          <a:off x="3563938" y="0"/>
          <a:ext cx="137795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405" name="Equation" r:id="rId5" imgW="660400" imgH="228600" progId="Equation.DSMT4">
                  <p:embed/>
                </p:oleObj>
              </mc:Choice>
              <mc:Fallback>
                <p:oleObj name="Equation" r:id="rId5" imgW="660400" imgH="228600" progId="Equation.DSMT4">
                  <p:embed/>
                  <p:pic>
                    <p:nvPicPr>
                      <p:cNvPr id="0" name="Picture 1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0"/>
                        <a:ext cx="1377950" cy="592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62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1763834"/>
              </p:ext>
            </p:extLst>
          </p:nvPr>
        </p:nvGraphicFramePr>
        <p:xfrm>
          <a:off x="3491880" y="5877272"/>
          <a:ext cx="2704496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406" name="Equation" r:id="rId7" imgW="952200" imgH="228600" progId="Equation.DSMT4">
                  <p:embed/>
                </p:oleObj>
              </mc:Choice>
              <mc:Fallback>
                <p:oleObj name="Equation" r:id="rId7" imgW="952200" imgH="228600" progId="Equation.DSMT4">
                  <p:embed/>
                  <p:pic>
                    <p:nvPicPr>
                      <p:cNvPr id="0" name="Picture 1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5877272"/>
                        <a:ext cx="2704496" cy="6480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698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2267744" y="28575"/>
            <a:ext cx="426110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dirty="0" smtClean="0"/>
              <a:t>Memoire on Discovery</a:t>
            </a:r>
          </a:p>
          <a:p>
            <a:pPr algn="ctr" eaLnBrk="1" hangingPunct="1"/>
            <a:r>
              <a:rPr lang="en-US" i="1" dirty="0" smtClean="0"/>
              <a:t>Phys. </a:t>
            </a:r>
            <a:r>
              <a:rPr lang="en-US" i="1" dirty="0" err="1" smtClean="0"/>
              <a:t>Lett</a:t>
            </a:r>
            <a:r>
              <a:rPr lang="en-US" i="1" dirty="0" smtClean="0"/>
              <a:t>. B (2012) 1-29. July 2012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4000426" cy="56807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59" y="831841"/>
            <a:ext cx="4123878" cy="29892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44" y="3652566"/>
            <a:ext cx="3408981" cy="324063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299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65" y="4165451"/>
            <a:ext cx="1584176" cy="130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517232"/>
            <a:ext cx="1387484" cy="86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840" y="4437112"/>
            <a:ext cx="1440160" cy="126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980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606488"/>
              </p:ext>
            </p:extLst>
          </p:nvPr>
        </p:nvGraphicFramePr>
        <p:xfrm>
          <a:off x="3417574" y="44624"/>
          <a:ext cx="1784411" cy="46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336" name="Equation" r:id="rId7" imgW="761669" imgH="203112" progId="Equation.DSMT4">
                  <p:embed/>
                </p:oleObj>
              </mc:Choice>
              <mc:Fallback>
                <p:oleObj name="Equation" r:id="rId7" imgW="761669" imgH="203112" progId="Equation.DSMT4">
                  <p:embed/>
                  <p:pic>
                    <p:nvPicPr>
                      <p:cNvPr id="0" name="Picture 3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7574" y="44624"/>
                        <a:ext cx="1784411" cy="463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88640"/>
            <a:ext cx="3950056" cy="369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908721"/>
            <a:ext cx="54006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Higgs coupling to </a:t>
            </a:r>
            <a:r>
              <a:rPr lang="en-CA" sz="2000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fermion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– charge 1.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Large branching ratio.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Difficult measurement: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tau decays with missing neutrinos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indirect mass reconstruction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poor mass resolution cf. two photons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tau identification more difficult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37456" y="3861048"/>
            <a:ext cx="5472608" cy="2897733"/>
            <a:chOff x="395536" y="3738240"/>
            <a:chExt cx="5472608" cy="2897733"/>
          </a:xfrm>
        </p:grpSpPr>
        <p:sp>
          <p:nvSpPr>
            <p:cNvPr id="9" name="TextBox 8"/>
            <p:cNvSpPr txBox="1"/>
            <p:nvPr/>
          </p:nvSpPr>
          <p:spPr>
            <a:xfrm>
              <a:off x="395536" y="3789040"/>
              <a:ext cx="5472608" cy="2846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Boosted Higgs  -   high       tau decay products.</a:t>
              </a:r>
            </a:p>
            <a:p>
              <a:pPr marL="638175" lvl="1" indent="-180975">
                <a:spcAft>
                  <a:spcPts val="600"/>
                </a:spcAft>
                <a:buFont typeface="Arial" pitchFamily="34" charset="0"/>
                <a:buChar char="‒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 better signal discrimination</a:t>
              </a:r>
            </a:p>
            <a:p>
              <a:pPr marL="638175" lvl="1" indent="-180975">
                <a:spcAft>
                  <a:spcPts val="600"/>
                </a:spcAft>
                <a:buFont typeface="Arial" pitchFamily="34" charset="0"/>
                <a:buChar char="‒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 better mass determination</a:t>
              </a:r>
            </a:p>
            <a:p>
              <a:pPr marL="285750" indent="-28575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Missing Mass Calculator</a:t>
              </a:r>
            </a:p>
            <a:p>
              <a:pPr marL="742950" lvl="1" indent="-285750">
                <a:spcAft>
                  <a:spcPts val="600"/>
                </a:spcAft>
                <a:buFont typeface="Arial" pitchFamily="34" charset="0"/>
                <a:buChar char="‒"/>
              </a:pPr>
              <a:r>
                <a:rPr lang="en-CA" dirty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etter       resolution: 13% to 20%</a:t>
              </a:r>
            </a:p>
            <a:p>
              <a:pPr marL="742950" lvl="1" indent="-285750">
                <a:spcAft>
                  <a:spcPts val="600"/>
                </a:spcAft>
                <a:buFont typeface="Arial" pitchFamily="34" charset="0"/>
                <a:buChar char="‒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reduced resolution tails</a:t>
              </a:r>
            </a:p>
            <a:p>
              <a:pPr marL="742950" lvl="1" indent="-285750">
                <a:spcAft>
                  <a:spcPts val="600"/>
                </a:spcAft>
                <a:buFont typeface="Arial" pitchFamily="34" charset="0"/>
                <a:buChar char="‒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correct position of mass peak</a:t>
              </a:r>
            </a:p>
            <a:p>
              <a:pPr marL="285750" indent="-285750">
                <a:spcAft>
                  <a:spcPts val="600"/>
                </a:spcAft>
                <a:buFont typeface="Arial" pitchFamily="34" charset="0"/>
                <a:buChar char="•"/>
              </a:pPr>
              <a:endPara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59801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7475659"/>
                </p:ext>
              </p:extLst>
            </p:nvPr>
          </p:nvGraphicFramePr>
          <p:xfrm>
            <a:off x="3013224" y="3738240"/>
            <a:ext cx="385763" cy="433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337" name="Equation" r:id="rId10" imgW="203040" imgH="228600" progId="Equation.DSMT4">
                    <p:embed/>
                  </p:oleObj>
                </mc:Choice>
                <mc:Fallback>
                  <p:oleObj name="Equation" r:id="rId10" imgW="203040" imgH="228600" progId="Equation.DSMT4">
                    <p:embed/>
                    <p:pic>
                      <p:nvPicPr>
                        <p:cNvPr id="0" name="Picture 30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3224" y="3738240"/>
                          <a:ext cx="385763" cy="433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40</a:t>
            </a:fld>
            <a:endParaRPr lang="en-CA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122745"/>
              </p:ext>
            </p:extLst>
          </p:nvPr>
        </p:nvGraphicFramePr>
        <p:xfrm>
          <a:off x="1657813" y="5290443"/>
          <a:ext cx="456000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338" name="Equation" r:id="rId12" imgW="241200" imgH="228600" progId="Equation.DSMT4">
                  <p:embed/>
                </p:oleObj>
              </mc:Choice>
              <mc:Fallback>
                <p:oleObj name="Equation" r:id="rId12" imgW="241200" imgH="228600" progId="Equation.DSMT4">
                  <p:embed/>
                  <p:pic>
                    <p:nvPicPr>
                      <p:cNvPr id="0" name="Picture 3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813" y="5290443"/>
                        <a:ext cx="456000" cy="43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467544" y="493738"/>
            <a:ext cx="4245709" cy="414983"/>
            <a:chOff x="2416834" y="853777"/>
            <a:chExt cx="4245709" cy="414983"/>
          </a:xfrm>
        </p:grpSpPr>
        <p:sp>
          <p:nvSpPr>
            <p:cNvPr id="14" name="TextBox 13"/>
            <p:cNvSpPr txBox="1"/>
            <p:nvPr/>
          </p:nvSpPr>
          <p:spPr>
            <a:xfrm>
              <a:off x="2627784" y="868650"/>
              <a:ext cx="40347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CA" sz="20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    at 7 </a:t>
              </a:r>
              <a:r>
                <a:rPr lang="en-CA" sz="2000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TeV</a:t>
              </a:r>
              <a:r>
                <a:rPr lang="en-CA" sz="20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and              at 8 </a:t>
              </a:r>
              <a:r>
                <a:rPr lang="en-CA" sz="2000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TeV</a:t>
              </a:r>
              <a:endParaRPr lang="en-CA" sz="2000" dirty="0" smtClean="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6245400"/>
                </p:ext>
              </p:extLst>
            </p:nvPr>
          </p:nvGraphicFramePr>
          <p:xfrm>
            <a:off x="2416834" y="853777"/>
            <a:ext cx="850900" cy="414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339" name="Equation" r:id="rId14" imgW="469800" imgH="228600" progId="Equation.DSMT4">
                    <p:embed/>
                  </p:oleObj>
                </mc:Choice>
                <mc:Fallback>
                  <p:oleObj name="Equation" r:id="rId14" imgW="469800" imgH="228600" progId="Equation.DSMT4">
                    <p:embed/>
                    <p:pic>
                      <p:nvPicPr>
                        <p:cNvPr id="0" name="Picture 30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6834" y="853777"/>
                          <a:ext cx="850900" cy="414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3528377"/>
                </p:ext>
              </p:extLst>
            </p:nvPr>
          </p:nvGraphicFramePr>
          <p:xfrm>
            <a:off x="4768974" y="854075"/>
            <a:ext cx="736600" cy="414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340" name="Equation" r:id="rId16" imgW="406224" imgH="228501" progId="Equation.DSMT4">
                    <p:embed/>
                  </p:oleObj>
                </mc:Choice>
                <mc:Fallback>
                  <p:oleObj name="Equation" r:id="rId16" imgW="406224" imgH="228501" progId="Equation.DSMT4">
                    <p:embed/>
                    <p:pic>
                      <p:nvPicPr>
                        <p:cNvPr id="0" name="Picture 30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8974" y="854075"/>
                          <a:ext cx="736600" cy="414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7519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129549"/>
            <a:ext cx="2843808" cy="2728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76672"/>
            <a:ext cx="1691680" cy="2125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48680"/>
            <a:ext cx="540060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Complex analysis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Three final states 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11 subcategories – different cuts: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2-jet VBF, boosted, 2-jet VH, 1-jet, 0-jet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VBF, boosted, 1-jet, 0-jet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VBF, boosted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classify by 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Tau ID by Boosted Decision Trees. </a:t>
            </a:r>
          </a:p>
        </p:txBody>
      </p:sp>
      <p:graphicFrame>
        <p:nvGraphicFramePr>
          <p:cNvPr id="5959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719724"/>
              </p:ext>
            </p:extLst>
          </p:nvPr>
        </p:nvGraphicFramePr>
        <p:xfrm>
          <a:off x="2156495" y="927770"/>
          <a:ext cx="4002088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397" name="Equation" r:id="rId6" imgW="2438280" imgH="241200" progId="Equation.DSMT4">
                  <p:embed/>
                </p:oleObj>
              </mc:Choice>
              <mc:Fallback>
                <p:oleObj name="Equation" r:id="rId6" imgW="2438280" imgH="241200" progId="Equation.DSMT4">
                  <p:embed/>
                  <p:pic>
                    <p:nvPicPr>
                      <p:cNvPr id="0" name="Picture 4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495" y="927770"/>
                        <a:ext cx="4002088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64654" y="3567683"/>
            <a:ext cx="6264696" cy="3046988"/>
            <a:chOff x="164654" y="3567683"/>
            <a:chExt cx="6264696" cy="3046988"/>
          </a:xfrm>
        </p:grpSpPr>
        <p:sp>
          <p:nvSpPr>
            <p:cNvPr id="11" name="TextBox 10"/>
            <p:cNvSpPr txBox="1"/>
            <p:nvPr/>
          </p:nvSpPr>
          <p:spPr>
            <a:xfrm>
              <a:off x="164654" y="3567683"/>
              <a:ext cx="6264696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Tau mass reconstruction – missing neutrinos:</a:t>
              </a:r>
            </a:p>
            <a:p>
              <a:pPr marL="180975" indent="-180975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dirty="0" err="1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Colinear</a:t>
              </a: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 – neutrinos in direction of visible decay products</a:t>
              </a:r>
            </a:p>
            <a:p>
              <a:pPr marL="638175" lvl="1" indent="-180975">
                <a:spcAft>
                  <a:spcPts val="600"/>
                </a:spcAft>
                <a:buFont typeface="Arial" pitchFamily="34" charset="0"/>
                <a:buChar char="‒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breaks down for back-to-back </a:t>
              </a:r>
              <a:r>
                <a:rPr lang="en-CA" dirty="0" err="1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config</a:t>
              </a:r>
              <a:endPara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endParaRPr>
            </a:p>
            <a:p>
              <a:pPr marL="638175" lvl="1" indent="-180975">
                <a:spcAft>
                  <a:spcPts val="600"/>
                </a:spcAft>
                <a:buFont typeface="Arial" pitchFamily="34" charset="0"/>
                <a:buChar char="‒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long mass resolution tails</a:t>
              </a:r>
            </a:p>
            <a:p>
              <a:pPr marL="180975" indent="-180975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Missing Mass Calculator:</a:t>
              </a:r>
            </a:p>
            <a:p>
              <a:pPr marL="638175" lvl="1" indent="-180975">
                <a:spcAft>
                  <a:spcPts val="600"/>
                </a:spcAft>
                <a:buFont typeface="Arial" pitchFamily="34" charset="0"/>
                <a:buChar char="‒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 probability distributions of decay products from simulation</a:t>
              </a:r>
            </a:p>
            <a:p>
              <a:pPr marL="638175" lvl="1" indent="-180975">
                <a:spcAft>
                  <a:spcPts val="600"/>
                </a:spcAft>
                <a:buFont typeface="Arial" pitchFamily="34" charset="0"/>
                <a:buChar char="‒"/>
              </a:pPr>
              <a:r>
                <a:rPr lang="en-CA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require observed decay products and        to come from “most probable” tau kinematics.</a:t>
              </a:r>
            </a:p>
          </p:txBody>
        </p:sp>
        <p:graphicFrame>
          <p:nvGraphicFramePr>
            <p:cNvPr id="595972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5657799"/>
                </p:ext>
              </p:extLst>
            </p:nvPr>
          </p:nvGraphicFramePr>
          <p:xfrm>
            <a:off x="4720208" y="5972522"/>
            <a:ext cx="338138" cy="358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6398" name="Equation" r:id="rId8" imgW="215640" imgH="228600" progId="Equation.DSMT4">
                    <p:embed/>
                  </p:oleObj>
                </mc:Choice>
                <mc:Fallback>
                  <p:oleObj name="Equation" r:id="rId8" imgW="215640" imgH="228600" progId="Equation.DSMT4">
                    <p:embed/>
                    <p:pic>
                      <p:nvPicPr>
                        <p:cNvPr id="0" name="Picture 4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20208" y="5972522"/>
                          <a:ext cx="338138" cy="358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41</a:t>
            </a:fld>
            <a:endParaRPr lang="en-CA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056109"/>
              </p:ext>
            </p:extLst>
          </p:nvPr>
        </p:nvGraphicFramePr>
        <p:xfrm>
          <a:off x="3293579" y="85130"/>
          <a:ext cx="178435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399" name="Equation" r:id="rId10" imgW="761669" imgH="203112" progId="Equation.DSMT4">
                  <p:embed/>
                </p:oleObj>
              </mc:Choice>
              <mc:Fallback>
                <p:oleObj name="Equation" r:id="rId10" imgW="761669" imgH="203112" progId="Equation.DSMT4">
                  <p:embed/>
                  <p:pic>
                    <p:nvPicPr>
                      <p:cNvPr id="0" name="Picture 4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3579" y="85130"/>
                        <a:ext cx="1784350" cy="46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973384"/>
              </p:ext>
            </p:extLst>
          </p:nvPr>
        </p:nvGraphicFramePr>
        <p:xfrm>
          <a:off x="1804988" y="2617788"/>
          <a:ext cx="6086475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400" name="Equation" r:id="rId12" imgW="2463480" imgH="253800" progId="Equation.DSMT4">
                  <p:embed/>
                </p:oleObj>
              </mc:Choice>
              <mc:Fallback>
                <p:oleObj name="Equation" r:id="rId12" imgW="2463480" imgH="253800" progId="Equation.DSMT4">
                  <p:embed/>
                  <p:pic>
                    <p:nvPicPr>
                      <p:cNvPr id="0" name="Picture 4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4988" y="2617788"/>
                        <a:ext cx="6086475" cy="481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991975"/>
              </p:ext>
            </p:extLst>
          </p:nvPr>
        </p:nvGraphicFramePr>
        <p:xfrm>
          <a:off x="3951709" y="1268227"/>
          <a:ext cx="3384376" cy="389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401" name="Equation" r:id="rId14" imgW="2095200" imgH="241200" progId="Equation.DSMT4">
                  <p:embed/>
                </p:oleObj>
              </mc:Choice>
              <mc:Fallback>
                <p:oleObj name="Equation" r:id="rId14" imgW="2095200" imgH="241200" progId="Equation.DSMT4">
                  <p:embed/>
                  <p:pic>
                    <p:nvPicPr>
                      <p:cNvPr id="0" name="Picture 4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709" y="1268227"/>
                        <a:ext cx="3384376" cy="3897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171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8640"/>
            <a:ext cx="3488814" cy="3347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836712"/>
            <a:ext cx="54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Main background                   irreducible.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remove </a:t>
            </a:r>
            <a:r>
              <a:rPr lang="en-CA" sz="2000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muons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from                  in data. 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replace by </a:t>
            </a:r>
            <a:r>
              <a:rPr lang="en-CA" sz="2000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taus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generated by TAUOLA.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only </a:t>
            </a:r>
            <a:r>
              <a:rPr lang="en-CA" sz="2000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taus</a:t>
            </a: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from simulation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jets, underlying event, pileup from data.</a:t>
            </a:r>
          </a:p>
        </p:txBody>
      </p:sp>
      <p:graphicFrame>
        <p:nvGraphicFramePr>
          <p:cNvPr id="5939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506378"/>
              </p:ext>
            </p:extLst>
          </p:nvPr>
        </p:nvGraphicFramePr>
        <p:xfrm>
          <a:off x="2414315" y="836712"/>
          <a:ext cx="100330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19" name="Equation" r:id="rId5" imgW="495000" imgH="177480" progId="Equation.DSMT4">
                  <p:embed/>
                </p:oleObj>
              </mc:Choice>
              <mc:Fallback>
                <p:oleObj name="Equation" r:id="rId5" imgW="495000" imgH="177480" progId="Equation.DSMT4">
                  <p:embed/>
                  <p:pic>
                    <p:nvPicPr>
                      <p:cNvPr id="0" name="Picture 2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4315" y="836712"/>
                        <a:ext cx="1003300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476038"/>
              </p:ext>
            </p:extLst>
          </p:nvPr>
        </p:nvGraphicFramePr>
        <p:xfrm>
          <a:off x="3131840" y="1268760"/>
          <a:ext cx="1008112" cy="37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20" name="Equation" r:id="rId7" imgW="545760" imgH="203040" progId="Equation.DSMT4">
                  <p:embed/>
                </p:oleObj>
              </mc:Choice>
              <mc:Fallback>
                <p:oleObj name="Equation" r:id="rId7" imgW="545760" imgH="203040" progId="Equation.DSMT4">
                  <p:embed/>
                  <p:pic>
                    <p:nvPicPr>
                      <p:cNvPr id="0" name="Picture 2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1268760"/>
                        <a:ext cx="1008112" cy="37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43608" y="3717032"/>
            <a:ext cx="590465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QCD and </a:t>
            </a:r>
            <a:r>
              <a:rPr lang="en-CA" sz="2000" i="1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W+jets</a:t>
            </a:r>
            <a:r>
              <a:rPr lang="en-CA" sz="2000" i="1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CA" sz="2000" dirty="0" smtClean="0">
              <a:solidFill>
                <a:srgbClr val="00823C"/>
              </a:solidFill>
              <a:latin typeface="Arial" pitchFamily="34" charset="0"/>
              <a:cs typeface="Arial" pitchFamily="34" charset="0"/>
            </a:endParaRP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same-sign and template fits to track multiplicity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Top, Z decays to electrons and </a:t>
            </a:r>
            <a:r>
              <a:rPr lang="en-CA" sz="2000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muons</a:t>
            </a: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simulation normalized to control regions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Diboson</a:t>
            </a: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background</a:t>
            </a:r>
          </a:p>
          <a:p>
            <a:pPr marL="638175" lvl="1" indent="-180975">
              <a:spcAft>
                <a:spcPts val="600"/>
              </a:spcAft>
              <a:buFont typeface="Arial" pitchFamily="34" charset="0"/>
              <a:buChar char="‒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simulation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42</a:t>
            </a:fld>
            <a:endParaRPr lang="en-CA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484435"/>
              </p:ext>
            </p:extLst>
          </p:nvPr>
        </p:nvGraphicFramePr>
        <p:xfrm>
          <a:off x="2987824" y="116632"/>
          <a:ext cx="178435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21" name="Equation" r:id="rId9" imgW="761669" imgH="203112" progId="Equation.DSMT4">
                  <p:embed/>
                </p:oleObj>
              </mc:Choice>
              <mc:Fallback>
                <p:oleObj name="Equation" r:id="rId9" imgW="761669" imgH="203112" progId="Equation.DSMT4">
                  <p:embed/>
                  <p:pic>
                    <p:nvPicPr>
                      <p:cNvPr id="0" name="Picture 2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116632"/>
                        <a:ext cx="1784350" cy="46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149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187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69100"/>
              </p:ext>
            </p:extLst>
          </p:nvPr>
        </p:nvGraphicFramePr>
        <p:xfrm>
          <a:off x="3563888" y="188640"/>
          <a:ext cx="1940662" cy="503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271" name="Equation" r:id="rId4" imgW="761669" imgH="203112" progId="Equation.DSMT4">
                  <p:embed/>
                </p:oleObj>
              </mc:Choice>
              <mc:Fallback>
                <p:oleObj name="Equation" r:id="rId4" imgW="761669" imgH="203112" progId="Equation.DSMT4">
                  <p:embed/>
                  <p:pic>
                    <p:nvPicPr>
                      <p:cNvPr id="0" name="Picture 3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188640"/>
                        <a:ext cx="1940662" cy="5037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18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278686"/>
              </p:ext>
            </p:extLst>
          </p:nvPr>
        </p:nvGraphicFramePr>
        <p:xfrm>
          <a:off x="662661" y="1015304"/>
          <a:ext cx="1677091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272" name="Equation" r:id="rId6" imgW="749160" imgH="241200" progId="Equation.DSMT4">
                  <p:embed/>
                </p:oleObj>
              </mc:Choice>
              <mc:Fallback>
                <p:oleObj name="Equation" r:id="rId6" imgW="749160" imgH="241200" progId="Equation.DSMT4">
                  <p:embed/>
                  <p:pic>
                    <p:nvPicPr>
                      <p:cNvPr id="0" name="Picture 3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661" y="1015304"/>
                        <a:ext cx="1677091" cy="5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18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9802094"/>
              </p:ext>
            </p:extLst>
          </p:nvPr>
        </p:nvGraphicFramePr>
        <p:xfrm>
          <a:off x="3851920" y="999678"/>
          <a:ext cx="1765753" cy="53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273" name="Equation" r:id="rId8" imgW="787320" imgH="241200" progId="Equation.DSMT4">
                  <p:embed/>
                </p:oleObj>
              </mc:Choice>
              <mc:Fallback>
                <p:oleObj name="Equation" r:id="rId8" imgW="787320" imgH="241200" progId="Equation.DSMT4">
                  <p:embed/>
                  <p:pic>
                    <p:nvPicPr>
                      <p:cNvPr id="0" name="Picture 3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999678"/>
                        <a:ext cx="1765753" cy="5399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18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7797041"/>
              </p:ext>
            </p:extLst>
          </p:nvPr>
        </p:nvGraphicFramePr>
        <p:xfrm>
          <a:off x="6876256" y="1124743"/>
          <a:ext cx="1954513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274" name="Equation" r:id="rId10" imgW="825480" imgH="228600" progId="Equation.DSMT4">
                  <p:embed/>
                </p:oleObj>
              </mc:Choice>
              <mc:Fallback>
                <p:oleObj name="Equation" r:id="rId10" imgW="825480" imgH="228600" progId="Equation.DSMT4">
                  <p:embed/>
                  <p:pic>
                    <p:nvPicPr>
                      <p:cNvPr id="0" name="Picture 3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1124743"/>
                        <a:ext cx="1954513" cy="5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051720" y="4941168"/>
            <a:ext cx="47099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Mass distributions from “VBF” sample.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MMC mass resolution key to analysis</a:t>
            </a:r>
          </a:p>
        </p:txBody>
      </p:sp>
      <p:pic>
        <p:nvPicPr>
          <p:cNvPr id="21" name="Picture 20" descr="tau_tau_fig_04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1556792"/>
            <a:ext cx="3203848" cy="3073886"/>
          </a:xfrm>
          <a:prstGeom prst="rect">
            <a:avLst/>
          </a:prstGeom>
        </p:spPr>
      </p:pic>
      <p:pic>
        <p:nvPicPr>
          <p:cNvPr id="23" name="Picture 22" descr="tau_tau_fig_10b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987824" y="1556792"/>
            <a:ext cx="3312368" cy="3178004"/>
          </a:xfrm>
          <a:prstGeom prst="rect">
            <a:avLst/>
          </a:prstGeom>
        </p:spPr>
      </p:pic>
      <p:pic>
        <p:nvPicPr>
          <p:cNvPr id="24" name="Picture 23" descr="tau_tau_fig_14c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43712" y="1586549"/>
            <a:ext cx="3227255" cy="309634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601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292"/>
            <a:ext cx="4139952" cy="3972018"/>
          </a:xfrm>
          <a:prstGeom prst="rect">
            <a:avLst/>
          </a:prstGeom>
        </p:spPr>
      </p:pic>
      <p:graphicFrame>
        <p:nvGraphicFramePr>
          <p:cNvPr id="58777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815235"/>
              </p:ext>
            </p:extLst>
          </p:nvPr>
        </p:nvGraphicFramePr>
        <p:xfrm>
          <a:off x="3707904" y="21930"/>
          <a:ext cx="1621305" cy="42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267" name="Equation" r:id="rId5" imgW="761669" imgH="203112" progId="Equation.DSMT4">
                  <p:embed/>
                </p:oleObj>
              </mc:Choice>
              <mc:Fallback>
                <p:oleObj name="Equation" r:id="rId5" imgW="761669" imgH="203112" progId="Equation.DSMT4">
                  <p:embed/>
                  <p:pic>
                    <p:nvPicPr>
                      <p:cNvPr id="0" name="Picture 4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21930"/>
                        <a:ext cx="1621305" cy="4215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443506"/>
            <a:ext cx="4113962" cy="3910804"/>
          </a:xfrm>
          <a:prstGeom prst="rect">
            <a:avLst/>
          </a:prstGeom>
        </p:spPr>
      </p:pic>
      <p:graphicFrame>
        <p:nvGraphicFramePr>
          <p:cNvPr id="587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922893"/>
              </p:ext>
            </p:extLst>
          </p:nvPr>
        </p:nvGraphicFramePr>
        <p:xfrm>
          <a:off x="3563888" y="4467180"/>
          <a:ext cx="66992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268" name="Equation" r:id="rId8" imgW="330120" imgH="177480" progId="Equation.DSMT4">
                  <p:embed/>
                </p:oleObj>
              </mc:Choice>
              <mc:Fallback>
                <p:oleObj name="Equation" r:id="rId8" imgW="330120" imgH="177480" progId="Equation.DSMT4">
                  <p:embed/>
                  <p:pic>
                    <p:nvPicPr>
                      <p:cNvPr id="0" name="Picture 4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4467180"/>
                        <a:ext cx="66992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77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161698"/>
              </p:ext>
            </p:extLst>
          </p:nvPr>
        </p:nvGraphicFramePr>
        <p:xfrm>
          <a:off x="3563888" y="4829527"/>
          <a:ext cx="64452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269" name="Equation" r:id="rId10" imgW="317160" imgH="177480" progId="Equation.DSMT4">
                  <p:embed/>
                </p:oleObj>
              </mc:Choice>
              <mc:Fallback>
                <p:oleObj name="Equation" r:id="rId10" imgW="317160" imgH="177480" progId="Equation.DSMT4">
                  <p:embed/>
                  <p:pic>
                    <p:nvPicPr>
                      <p:cNvPr id="0" name="Picture 4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4829527"/>
                        <a:ext cx="64452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77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689338"/>
              </p:ext>
            </p:extLst>
          </p:nvPr>
        </p:nvGraphicFramePr>
        <p:xfrm>
          <a:off x="1043608" y="5445224"/>
          <a:ext cx="2332006" cy="583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270" name="Equation" r:id="rId12" imgW="812520" imgH="203040" progId="Equation.DSMT4">
                  <p:embed/>
                </p:oleObj>
              </mc:Choice>
              <mc:Fallback>
                <p:oleObj name="Equation" r:id="rId12" imgW="812520" imgH="203040" progId="Equation.DSMT4">
                  <p:embed/>
                  <p:pic>
                    <p:nvPicPr>
                      <p:cNvPr id="0" name="Picture 4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5445224"/>
                        <a:ext cx="2332006" cy="5836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868" y="4437112"/>
            <a:ext cx="37444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Expected local significance: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Observed                              </a:t>
            </a:r>
          </a:p>
        </p:txBody>
      </p:sp>
      <p:graphicFrame>
        <p:nvGraphicFramePr>
          <p:cNvPr id="5877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370033"/>
              </p:ext>
            </p:extLst>
          </p:nvPr>
        </p:nvGraphicFramePr>
        <p:xfrm>
          <a:off x="4784598" y="4427190"/>
          <a:ext cx="4045379" cy="466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271" name="Equation" r:id="rId14" imgW="2095200" imgH="241200" progId="Equation.DSMT4">
                  <p:embed/>
                </p:oleObj>
              </mc:Choice>
              <mc:Fallback>
                <p:oleObj name="Equation" r:id="rId14" imgW="2095200" imgH="241200" progId="Equation.DSMT4">
                  <p:embed/>
                  <p:pic>
                    <p:nvPicPr>
                      <p:cNvPr id="0" name="Picture 4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4598" y="4427190"/>
                        <a:ext cx="4045379" cy="4666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44</a:t>
            </a:fld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4932040" y="5085184"/>
            <a:ext cx="3443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Sensitivity comes from </a:t>
            </a:r>
            <a:r>
              <a:rPr lang="en-CA" sz="2000" dirty="0" err="1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ggF</a:t>
            </a:r>
            <a:endParaRPr lang="en-CA" sz="2000" dirty="0" smtClean="0">
              <a:solidFill>
                <a:srgbClr val="00823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7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7823215" cy="5560071"/>
          </a:xfrm>
          <a:prstGeom prst="rect">
            <a:avLst/>
          </a:prstGeom>
        </p:spPr>
      </p:pic>
      <p:graphicFrame>
        <p:nvGraphicFramePr>
          <p:cNvPr id="58163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100210"/>
              </p:ext>
            </p:extLst>
          </p:nvPr>
        </p:nvGraphicFramePr>
        <p:xfrm>
          <a:off x="1403648" y="6025478"/>
          <a:ext cx="1751022" cy="535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829" name="Equation" r:id="rId5" imgW="787320" imgH="241200" progId="Equation.DSMT4">
                  <p:embed/>
                </p:oleObj>
              </mc:Choice>
              <mc:Fallback>
                <p:oleObj name="Equation" r:id="rId5" imgW="787320" imgH="241200" progId="Equation.DSMT4">
                  <p:embed/>
                  <p:pic>
                    <p:nvPicPr>
                      <p:cNvPr id="0" name="Picture 1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6025478"/>
                        <a:ext cx="1751022" cy="5357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19872" y="6093296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/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VBF event</a:t>
            </a:r>
          </a:p>
        </p:txBody>
      </p:sp>
      <p:graphicFrame>
        <p:nvGraphicFramePr>
          <p:cNvPr id="5816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771169"/>
              </p:ext>
            </p:extLst>
          </p:nvPr>
        </p:nvGraphicFramePr>
        <p:xfrm>
          <a:off x="5004048" y="6037536"/>
          <a:ext cx="2456149" cy="519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830" name="Equation" r:id="rId7" imgW="1079280" imgH="228600" progId="Equation.DSMT4">
                  <p:embed/>
                </p:oleObj>
              </mc:Choice>
              <mc:Fallback>
                <p:oleObj name="Equation" r:id="rId7" imgW="1079280" imgH="228600" progId="Equation.DSMT4">
                  <p:embed/>
                  <p:pic>
                    <p:nvPicPr>
                      <p:cNvPr id="0" name="Picture 1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6037536"/>
                        <a:ext cx="2456149" cy="5199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19581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8528" y="44624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latin typeface="Arial" pitchFamily="34" charset="0"/>
                <a:cs typeface="Arial" pitchFamily="34" charset="0"/>
              </a:rPr>
              <a:t>Combination of ZZ and </a:t>
            </a:r>
            <a:r>
              <a:rPr lang="el-GR" sz="3200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l-GR" sz="3200" dirty="0" smtClean="0">
                <a:latin typeface="Times New Roman"/>
                <a:cs typeface="Times New Roman"/>
              </a:rPr>
              <a:t>γ</a:t>
            </a:r>
            <a:r>
              <a:rPr lang="en-CA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CA" sz="2800" dirty="0" smtClean="0">
                <a:latin typeface="Arial" pitchFamily="34" charset="0"/>
                <a:cs typeface="Arial" pitchFamily="34" charset="0"/>
              </a:rPr>
              <a:t>Channels</a:t>
            </a:r>
            <a:endParaRPr lang="en-CA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01856"/>
            <a:ext cx="4930687" cy="3539311"/>
          </a:xfrm>
          <a:prstGeom prst="rect">
            <a:avLst/>
          </a:prstGeom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97" y="6165304"/>
            <a:ext cx="6612217" cy="44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67944" y="693971"/>
            <a:ext cx="4968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Precise mass resolutions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Largely uncorrelated systematics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07942"/>
              </p:ext>
            </p:extLst>
          </p:nvPr>
        </p:nvGraphicFramePr>
        <p:xfrm>
          <a:off x="105300" y="803208"/>
          <a:ext cx="3942478" cy="489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26" name="Equation" r:id="rId6" imgW="1841400" imgH="228600" progId="Equation.DSMT4">
                  <p:embed/>
                </p:oleObj>
              </mc:Choice>
              <mc:Fallback>
                <p:oleObj name="Equation" r:id="rId6" imgW="1841400" imgH="228600" progId="Equation.DSMT4">
                  <p:embed/>
                  <p:pic>
                    <p:nvPicPr>
                      <p:cNvPr id="0" name="Picture 2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300" y="803208"/>
                        <a:ext cx="3942478" cy="4894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0" y="1424450"/>
            <a:ext cx="3720918" cy="3589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5742" y="537321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mass difference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corresponds to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307675"/>
              </p:ext>
            </p:extLst>
          </p:nvPr>
        </p:nvGraphicFramePr>
        <p:xfrm>
          <a:off x="2506656" y="5340755"/>
          <a:ext cx="3765272" cy="46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27" name="Equation" r:id="rId9" imgW="2247840" imgH="279360" progId="Equation.DSMT4">
                  <p:embed/>
                </p:oleObj>
              </mc:Choice>
              <mc:Fallback>
                <p:oleObj name="Equation" r:id="rId9" imgW="2247840" imgH="279360" progId="Equation.DSMT4">
                  <p:embed/>
                  <p:pic>
                    <p:nvPicPr>
                      <p:cNvPr id="0" name="Picture 2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6656" y="5340755"/>
                        <a:ext cx="3765272" cy="46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884105"/>
              </p:ext>
            </p:extLst>
          </p:nvPr>
        </p:nvGraphicFramePr>
        <p:xfrm>
          <a:off x="2497485" y="5736684"/>
          <a:ext cx="1234286" cy="2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28" name="Equation" r:id="rId11" imgW="761760" imgH="177480" progId="Equation.DSMT4">
                  <p:embed/>
                </p:oleObj>
              </mc:Choice>
              <mc:Fallback>
                <p:oleObj name="Equation" r:id="rId11" imgW="761760" imgH="177480" progId="Equation.DSMT4">
                  <p:embed/>
                  <p:pic>
                    <p:nvPicPr>
                      <p:cNvPr id="0" name="Picture 2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7485" y="5736684"/>
                        <a:ext cx="1234286" cy="28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716016" y="4585289"/>
            <a:ext cx="328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CA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simultaneously consistent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2539588" y="6320931"/>
            <a:ext cx="2133600" cy="365125"/>
          </a:xfrm>
        </p:spPr>
        <p:txBody>
          <a:bodyPr/>
          <a:lstStyle/>
          <a:p>
            <a:fld id="{EEBE3D17-CD0E-4F49-A1B4-87AC6A54FC52}" type="slidenum">
              <a:rPr lang="en-CA" smtClean="0"/>
              <a:pPr/>
              <a:t>46</a:t>
            </a:fld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203010" y="5044534"/>
            <a:ext cx="3031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common mass profiled</a:t>
            </a:r>
          </a:p>
        </p:txBody>
      </p:sp>
    </p:spTree>
    <p:extLst>
      <p:ext uri="{BB962C8B-B14F-4D97-AF65-F5344CB8AC3E}">
        <p14:creationId xmlns:p14="http://schemas.microsoft.com/office/powerpoint/2010/main" val="26832713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167353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latin typeface="Arial" pitchFamily="34" charset="0"/>
                <a:cs typeface="Arial" pitchFamily="34" charset="0"/>
              </a:rPr>
              <a:t>Combination of all</a:t>
            </a:r>
            <a:r>
              <a:rPr lang="en-CA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CA" sz="2800" dirty="0" smtClean="0">
                <a:latin typeface="Arial" pitchFamily="34" charset="0"/>
                <a:cs typeface="Arial" pitchFamily="34" charset="0"/>
              </a:rPr>
              <a:t>Channels</a:t>
            </a:r>
            <a:endParaRPr lang="en-CA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82" y="741629"/>
            <a:ext cx="4067944" cy="3867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70" y="762132"/>
            <a:ext cx="5426339" cy="3674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056" y="4437112"/>
            <a:ext cx="46479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mass scale uncertainties included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observed local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expected local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603094"/>
              </p:ext>
            </p:extLst>
          </p:nvPr>
        </p:nvGraphicFramePr>
        <p:xfrm>
          <a:off x="2401530" y="4859887"/>
          <a:ext cx="624857" cy="3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839" name="Equation" r:id="rId6" imgW="342720" imgH="177480" progId="Equation.DSMT4">
                  <p:embed/>
                </p:oleObj>
              </mc:Choice>
              <mc:Fallback>
                <p:oleObj name="Equation" r:id="rId6" imgW="342720" imgH="177480" progId="Equation.DSMT4">
                  <p:embed/>
                  <p:pic>
                    <p:nvPicPr>
                      <p:cNvPr id="0" name="Picture 2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1530" y="4859887"/>
                        <a:ext cx="624857" cy="3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469599"/>
              </p:ext>
            </p:extLst>
          </p:nvPr>
        </p:nvGraphicFramePr>
        <p:xfrm>
          <a:off x="2438514" y="5218905"/>
          <a:ext cx="624857" cy="3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840" name="Equation" r:id="rId8" imgW="342720" imgH="177480" progId="Equation.DSMT4">
                  <p:embed/>
                </p:oleObj>
              </mc:Choice>
              <mc:Fallback>
                <p:oleObj name="Equation" r:id="rId8" imgW="342720" imgH="177480" progId="Equation.DSMT4">
                  <p:embed/>
                  <p:pic>
                    <p:nvPicPr>
                      <p:cNvPr id="0" name="Picture 2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514" y="5218905"/>
                        <a:ext cx="624857" cy="3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48064" y="4608686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combined signal strength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205937"/>
              </p:ext>
            </p:extLst>
          </p:nvPr>
        </p:nvGraphicFramePr>
        <p:xfrm>
          <a:off x="4988030" y="5107965"/>
          <a:ext cx="4014519" cy="498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841" name="Equation" r:id="rId10" imgW="2044440" imgH="253800" progId="Equation.DSMT4">
                  <p:embed/>
                </p:oleObj>
              </mc:Choice>
              <mc:Fallback>
                <p:oleObj name="Equation" r:id="rId10" imgW="2044440" imgH="253800" progId="Equation.DSMT4">
                  <p:embed/>
                  <p:pic>
                    <p:nvPicPr>
                      <p:cNvPr id="0" name="Picture 2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8030" y="5107965"/>
                        <a:ext cx="4014519" cy="4986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9919" y="5733256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probability of all 5 channels being compatible:  13%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66884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914" y="3637161"/>
            <a:ext cx="4689879" cy="3176213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194618"/>
              </p:ext>
            </p:extLst>
          </p:nvPr>
        </p:nvGraphicFramePr>
        <p:xfrm>
          <a:off x="3923928" y="0"/>
          <a:ext cx="3813750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787" name="Equation" r:id="rId5" imgW="1434960" imgH="203040" progId="Equation.DSMT4">
                  <p:embed/>
                </p:oleObj>
              </mc:Choice>
              <mc:Fallback>
                <p:oleObj name="Equation" r:id="rId5" imgW="1434960" imgH="203040" progId="Equation.DSMT4">
                  <p:embed/>
                  <p:pic>
                    <p:nvPicPr>
                      <p:cNvPr id="0" name="Picture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0"/>
                        <a:ext cx="3813750" cy="54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76672"/>
            <a:ext cx="3627695" cy="193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75" y="3550146"/>
            <a:ext cx="4520396" cy="30614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67" y="2908824"/>
            <a:ext cx="4779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events within             of mass peak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320558"/>
              </p:ext>
            </p:extLst>
          </p:nvPr>
        </p:nvGraphicFramePr>
        <p:xfrm>
          <a:off x="1851833" y="2946879"/>
          <a:ext cx="715097" cy="3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788" name="Equation" r:id="rId9" imgW="342720" imgH="177480" progId="Equation.DSMT4">
                  <p:embed/>
                </p:oleObj>
              </mc:Choice>
              <mc:Fallback>
                <p:oleObj name="Equation" r:id="rId9" imgW="342720" imgH="177480" progId="Equation.DSMT4">
                  <p:embed/>
                  <p:pic>
                    <p:nvPicPr>
                      <p:cNvPr id="0" name="Picture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1833" y="2946879"/>
                        <a:ext cx="715097" cy="3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91" y="677446"/>
            <a:ext cx="4241721" cy="28727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15659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120180"/>
            <a:ext cx="4840148" cy="3277984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750279"/>
              </p:ext>
            </p:extLst>
          </p:nvPr>
        </p:nvGraphicFramePr>
        <p:xfrm>
          <a:off x="2593403" y="188640"/>
          <a:ext cx="38131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849" name="Equation" r:id="rId5" imgW="1434960" imgH="203040" progId="Equation.DSMT4">
                  <p:embed/>
                </p:oleObj>
              </mc:Choice>
              <mc:Fallback>
                <p:oleObj name="Equation" r:id="rId5" imgW="1434960" imgH="203040" progId="Equation.DSMT4">
                  <p:embed/>
                  <p:pic>
                    <p:nvPicPr>
                      <p:cNvPr id="0" name="Picture 2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3403" y="188640"/>
                        <a:ext cx="3813175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7703" y="5117559"/>
            <a:ext cx="51845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Expected exclusion of         : 97%          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Observed                             : 91%                   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382117"/>
              </p:ext>
            </p:extLst>
          </p:nvPr>
        </p:nvGraphicFramePr>
        <p:xfrm>
          <a:off x="4826123" y="5060761"/>
          <a:ext cx="432048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850" name="Equation" r:id="rId7" imgW="190440" imgH="190440" progId="Equation.DSMT4">
                  <p:embed/>
                </p:oleObj>
              </mc:Choice>
              <mc:Fallback>
                <p:oleObj name="Equation" r:id="rId7" imgW="190440" imgH="190440" progId="Equation.DSMT4">
                  <p:embed/>
                  <p:pic>
                    <p:nvPicPr>
                      <p:cNvPr id="0" name="Picture 2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123" y="5060761"/>
                        <a:ext cx="432048" cy="432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1124744"/>
            <a:ext cx="4678270" cy="31683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49</a:t>
            </a:fld>
            <a:endParaRPr lang="en-CA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212496"/>
              </p:ext>
            </p:extLst>
          </p:nvPr>
        </p:nvGraphicFramePr>
        <p:xfrm>
          <a:off x="4438650" y="3308350"/>
          <a:ext cx="266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851" name="Equation" r:id="rId10" imgW="266400" imgH="241200" progId="Equation.DSMT4">
                  <p:embed/>
                </p:oleObj>
              </mc:Choice>
              <mc:Fallback>
                <p:oleObj name="Equation" r:id="rId10" imgW="266400" imgH="241200" progId="Equation.DSMT4">
                  <p:embed/>
                  <p:pic>
                    <p:nvPicPr>
                      <p:cNvPr id="0" name="Picture 2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3308350"/>
                        <a:ext cx="2667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1930226" y="4455246"/>
            <a:ext cx="3231975" cy="631059"/>
            <a:chOff x="1945828" y="4398164"/>
            <a:chExt cx="3231975" cy="631059"/>
          </a:xfrm>
        </p:grpSpPr>
        <p:sp>
          <p:nvSpPr>
            <p:cNvPr id="7" name="TextBox 6"/>
            <p:cNvSpPr txBox="1"/>
            <p:nvPr/>
          </p:nvSpPr>
          <p:spPr>
            <a:xfrm>
              <a:off x="1945828" y="4537695"/>
              <a:ext cx="32319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0975" indent="-180975"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         is fraction of </a:t>
              </a:r>
              <a:r>
                <a:rPr lang="en-CA" sz="2000" dirty="0" err="1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gg</a:t>
              </a:r>
              <a:r>
                <a:rPr lang="en-CA" sz="2000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       </a:t>
              </a: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6584778"/>
                </p:ext>
              </p:extLst>
            </p:nvPr>
          </p:nvGraphicFramePr>
          <p:xfrm>
            <a:off x="2123728" y="4398164"/>
            <a:ext cx="697487" cy="6310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3852" name="Equation" r:id="rId12" imgW="266400" imgH="241200" progId="Equation.DSMT4">
                    <p:embed/>
                  </p:oleObj>
                </mc:Choice>
                <mc:Fallback>
                  <p:oleObj name="Equation" r:id="rId12" imgW="266400" imgH="241200" progId="Equation.DSMT4">
                    <p:embed/>
                    <p:pic>
                      <p:nvPicPr>
                        <p:cNvPr id="0" name="Picture 2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23728" y="4398164"/>
                          <a:ext cx="697487" cy="6310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2860997"/>
                </p:ext>
              </p:extLst>
            </p:nvPr>
          </p:nvGraphicFramePr>
          <p:xfrm>
            <a:off x="4645025" y="4470400"/>
            <a:ext cx="4318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3853" name="Equation" r:id="rId13" imgW="190440" imgH="190440" progId="Equation.DSMT4">
                    <p:embed/>
                  </p:oleObj>
                </mc:Choice>
                <mc:Fallback>
                  <p:oleObj name="Equation" r:id="rId13" imgW="190440" imgH="190440" progId="Equation.DSMT4">
                    <p:embed/>
                    <p:pic>
                      <p:nvPicPr>
                        <p:cNvPr id="0" name="Picture 2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5025" y="4470400"/>
                          <a:ext cx="431800" cy="431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05905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7740352" cy="498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5</a:t>
            </a:fld>
            <a:endParaRPr lang="en-CA"/>
          </a:p>
        </p:txBody>
      </p:sp>
      <p:pic>
        <p:nvPicPr>
          <p:cNvPr id="6338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26" y="4797152"/>
            <a:ext cx="6668404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5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550214"/>
            <a:ext cx="4139952" cy="365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17489"/>
              </p:ext>
            </p:extLst>
          </p:nvPr>
        </p:nvGraphicFramePr>
        <p:xfrm>
          <a:off x="1450975" y="188913"/>
          <a:ext cx="5878513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88" name="Equation" r:id="rId5" imgW="2489040" imgH="228600" progId="Equation.DSMT4">
                  <p:embed/>
                </p:oleObj>
              </mc:Choice>
              <mc:Fallback>
                <p:oleObj name="Equation" r:id="rId5" imgW="2489040" imgH="228600" progId="Equation.DSMT4">
                  <p:embed/>
                  <p:pic>
                    <p:nvPicPr>
                      <p:cNvPr id="0" name="Picture 9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0975" y="188913"/>
                        <a:ext cx="5878513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51520" y="1124744"/>
            <a:ext cx="5184576" cy="1169551"/>
            <a:chOff x="251520" y="1124744"/>
            <a:chExt cx="5184576" cy="1169551"/>
          </a:xfrm>
        </p:grpSpPr>
        <p:sp>
          <p:nvSpPr>
            <p:cNvPr id="12" name="TextBox 11"/>
            <p:cNvSpPr txBox="1"/>
            <p:nvPr/>
          </p:nvSpPr>
          <p:spPr>
            <a:xfrm>
              <a:off x="251520" y="1124744"/>
              <a:ext cx="518457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sz="2000" dirty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Use events in</a:t>
              </a:r>
            </a:p>
            <a:p>
              <a:pPr marL="285750" indent="-28575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 Study</a:t>
              </a:r>
            </a:p>
            <a:p>
              <a:pPr marL="285750" indent="-28575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sz="2000" dirty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Two approaches: BDT, MELA 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6555952"/>
                </p:ext>
              </p:extLst>
            </p:nvPr>
          </p:nvGraphicFramePr>
          <p:xfrm>
            <a:off x="2290986" y="1162050"/>
            <a:ext cx="2282560" cy="3988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589" name="Equation" r:id="rId7" imgW="1307880" imgH="228600" progId="Equation.DSMT4">
                    <p:embed/>
                  </p:oleObj>
                </mc:Choice>
                <mc:Fallback>
                  <p:oleObj name="Equation" r:id="rId7" imgW="1307880" imgH="228600" progId="Equation.DSMT4">
                    <p:embed/>
                    <p:pic>
                      <p:nvPicPr>
                        <p:cNvPr id="0" name="Picture 9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0986" y="1162050"/>
                          <a:ext cx="2282560" cy="39889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08382716"/>
                </p:ext>
              </p:extLst>
            </p:nvPr>
          </p:nvGraphicFramePr>
          <p:xfrm>
            <a:off x="1475656" y="1516105"/>
            <a:ext cx="1934140" cy="3868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590" name="Equation" r:id="rId9" imgW="1143000" imgH="228600" progId="Equation.DSMT4">
                    <p:embed/>
                  </p:oleObj>
                </mc:Choice>
                <mc:Fallback>
                  <p:oleObj name="Equation" r:id="rId9" imgW="1143000" imgH="228600" progId="Equation.DSMT4">
                    <p:embed/>
                    <p:pic>
                      <p:nvPicPr>
                        <p:cNvPr id="0" name="Picture 9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5656" y="1516105"/>
                          <a:ext cx="1934140" cy="3868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251520" y="2708920"/>
            <a:ext cx="5184576" cy="1169551"/>
            <a:chOff x="251520" y="2708920"/>
            <a:chExt cx="5184576" cy="1169551"/>
          </a:xfrm>
        </p:grpSpPr>
        <p:sp>
          <p:nvSpPr>
            <p:cNvPr id="16" name="TextBox 15"/>
            <p:cNvSpPr txBox="1"/>
            <p:nvPr/>
          </p:nvSpPr>
          <p:spPr>
            <a:xfrm>
              <a:off x="251520" y="2708920"/>
              <a:ext cx="518457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Boosted Decision Tree</a:t>
              </a:r>
            </a:p>
            <a:p>
              <a:pPr marL="285750" indent="-28575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For             train on</a:t>
              </a:r>
            </a:p>
            <a:p>
              <a:pPr marL="285750" indent="-28575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For   spin 2 add </a:t>
              </a: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4255"/>
                </p:ext>
              </p:extLst>
            </p:nvPr>
          </p:nvGraphicFramePr>
          <p:xfrm>
            <a:off x="1115616" y="3098372"/>
            <a:ext cx="651077" cy="3906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591" name="Equation" r:id="rId11" imgW="380880" imgH="228600" progId="Equation.DSMT4">
                    <p:embed/>
                  </p:oleObj>
                </mc:Choice>
                <mc:Fallback>
                  <p:oleObj name="Equation" r:id="rId11" imgW="380880" imgH="228600" progId="Equation.DSMT4">
                    <p:embed/>
                    <p:pic>
                      <p:nvPicPr>
                        <p:cNvPr id="0" name="Picture 9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5616" y="3098372"/>
                          <a:ext cx="651077" cy="39064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1408086"/>
                </p:ext>
              </p:extLst>
            </p:nvPr>
          </p:nvGraphicFramePr>
          <p:xfrm>
            <a:off x="2843808" y="3083621"/>
            <a:ext cx="2006342" cy="4201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592" name="Equation" r:id="rId13" imgW="1091880" imgH="228600" progId="Equation.DSMT4">
                    <p:embed/>
                  </p:oleObj>
                </mc:Choice>
                <mc:Fallback>
                  <p:oleObj name="Equation" r:id="rId13" imgW="1091880" imgH="228600" progId="Equation.DSMT4">
                    <p:embed/>
                    <p:pic>
                      <p:nvPicPr>
                        <p:cNvPr id="0" name="Picture 9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3808" y="3083621"/>
                          <a:ext cx="2006342" cy="4201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080475"/>
                </p:ext>
              </p:extLst>
            </p:nvPr>
          </p:nvGraphicFramePr>
          <p:xfrm>
            <a:off x="2555776" y="3435924"/>
            <a:ext cx="745342" cy="4425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593" name="Equation" r:id="rId15" imgW="406080" imgH="241200" progId="Equation.DSMT4">
                    <p:embed/>
                  </p:oleObj>
                </mc:Choice>
                <mc:Fallback>
                  <p:oleObj name="Equation" r:id="rId15" imgW="406080" imgH="241200" progId="Equation.DSMT4">
                    <p:embed/>
                    <p:pic>
                      <p:nvPicPr>
                        <p:cNvPr id="0" name="Picture 9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5776" y="3435924"/>
                          <a:ext cx="745342" cy="4425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"/>
          <p:cNvGrpSpPr/>
          <p:nvPr/>
        </p:nvGrpSpPr>
        <p:grpSpPr>
          <a:xfrm>
            <a:off x="899592" y="4203967"/>
            <a:ext cx="6984776" cy="1177882"/>
            <a:chOff x="539552" y="4005064"/>
            <a:chExt cx="6984776" cy="1177882"/>
          </a:xfrm>
        </p:grpSpPr>
        <p:sp>
          <p:nvSpPr>
            <p:cNvPr id="20" name="TextBox 19"/>
            <p:cNvSpPr txBox="1"/>
            <p:nvPr/>
          </p:nvSpPr>
          <p:spPr>
            <a:xfrm>
              <a:off x="539552" y="4005064"/>
              <a:ext cx="698477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Matrix Element Likelihood Ratio</a:t>
              </a:r>
            </a:p>
            <a:p>
              <a:pPr marL="285750" indent="-28575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Calculate prob. of each         for each event </a:t>
              </a:r>
            </a:p>
            <a:p>
              <a:pPr marL="285750" indent="-28575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Discriminant is ratio PDF for one         to that </a:t>
              </a:r>
              <a:r>
                <a:rPr lang="en-CA" sz="2000" dirty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f</a:t>
              </a:r>
              <a:r>
                <a:rPr lang="en-CA" sz="2000" dirty="0" smtClean="0">
                  <a:solidFill>
                    <a:srgbClr val="00823C"/>
                  </a:solidFill>
                  <a:latin typeface="Arial" pitchFamily="34" charset="0"/>
                  <a:cs typeface="Arial" pitchFamily="34" charset="0"/>
                </a:rPr>
                <a:t>or both</a:t>
              </a: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6529140"/>
                </p:ext>
              </p:extLst>
            </p:nvPr>
          </p:nvGraphicFramePr>
          <p:xfrm>
            <a:off x="3635896" y="4365104"/>
            <a:ext cx="504000" cy="43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594" name="Equation" r:id="rId17" imgW="266400" imgH="228600" progId="Equation.DSMT4">
                    <p:embed/>
                  </p:oleObj>
                </mc:Choice>
                <mc:Fallback>
                  <p:oleObj name="Equation" r:id="rId17" imgW="266400" imgH="228600" progId="Equation.DSMT4">
                    <p:embed/>
                    <p:pic>
                      <p:nvPicPr>
                        <p:cNvPr id="0" name="Picture 9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5896" y="4365104"/>
                          <a:ext cx="504000" cy="432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85873322"/>
                </p:ext>
              </p:extLst>
            </p:nvPr>
          </p:nvGraphicFramePr>
          <p:xfrm>
            <a:off x="4752842" y="4750946"/>
            <a:ext cx="502413" cy="43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595" name="Equation" r:id="rId19" imgW="266400" imgH="228600" progId="Equation.DSMT4">
                    <p:embed/>
                  </p:oleObj>
                </mc:Choice>
                <mc:Fallback>
                  <p:oleObj name="Equation" r:id="rId19" imgW="266400" imgH="228600" progId="Equation.DSMT4">
                    <p:embed/>
                    <p:pic>
                      <p:nvPicPr>
                        <p:cNvPr id="0" name="Picture 9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2842" y="4750946"/>
                          <a:ext cx="502413" cy="432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662860"/>
              </p:ext>
            </p:extLst>
          </p:nvPr>
        </p:nvGraphicFramePr>
        <p:xfrm>
          <a:off x="1627683" y="5373518"/>
          <a:ext cx="5424638" cy="468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96" name="Equation" r:id="rId21" imgW="3238200" imgH="279360" progId="Equation.DSMT4">
                  <p:embed/>
                </p:oleObj>
              </mc:Choice>
              <mc:Fallback>
                <p:oleObj name="Equation" r:id="rId21" imgW="3238200" imgH="279360" progId="Equation.DSMT4">
                  <p:embed/>
                  <p:pic>
                    <p:nvPicPr>
                      <p:cNvPr id="0" name="Picture 9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7683" y="5373518"/>
                        <a:ext cx="5424638" cy="4680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829718"/>
              </p:ext>
            </p:extLst>
          </p:nvPr>
        </p:nvGraphicFramePr>
        <p:xfrm>
          <a:off x="2627784" y="5877272"/>
          <a:ext cx="3963398" cy="504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97" name="Equation" r:id="rId23" imgW="2197080" imgH="279360" progId="Equation.DSMT4">
                  <p:embed/>
                </p:oleObj>
              </mc:Choice>
              <mc:Fallback>
                <p:oleObj name="Equation" r:id="rId23" imgW="2197080" imgH="279360" progId="Equation.DSMT4">
                  <p:embed/>
                  <p:pic>
                    <p:nvPicPr>
                      <p:cNvPr id="0" name="Picture 9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5877272"/>
                        <a:ext cx="3963398" cy="5040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28504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22" y="641961"/>
            <a:ext cx="2688509" cy="26079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87" y="667207"/>
            <a:ext cx="3028246" cy="293745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569344"/>
              </p:ext>
            </p:extLst>
          </p:nvPr>
        </p:nvGraphicFramePr>
        <p:xfrm>
          <a:off x="2095104" y="188640"/>
          <a:ext cx="4590000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853" name="Equation" r:id="rId6" imgW="1942920" imgH="228600" progId="Equation.DSMT4">
                  <p:embed/>
                </p:oleObj>
              </mc:Choice>
              <mc:Fallback>
                <p:oleObj name="Equation" r:id="rId6" imgW="1942920" imgH="228600" progId="Equation.DSMT4">
                  <p:embed/>
                  <p:pic>
                    <p:nvPicPr>
                      <p:cNvPr id="0" name="Picture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104" y="188640"/>
                        <a:ext cx="4590000" cy="54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" y="3614535"/>
            <a:ext cx="2592288" cy="2514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15" y="3614535"/>
            <a:ext cx="2967990" cy="28790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80112" y="2534282"/>
            <a:ext cx="396044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Spin 2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Expected exclusion: 80% CL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Observed               : 85% CL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Consistent with spin 0,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019739"/>
              </p:ext>
            </p:extLst>
          </p:nvPr>
        </p:nvGraphicFramePr>
        <p:xfrm>
          <a:off x="8388424" y="3699295"/>
          <a:ext cx="665467" cy="345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854" name="Equation" r:id="rId10" imgW="342720" imgH="177480" progId="Equation.DSMT4">
                  <p:embed/>
                </p:oleObj>
              </mc:Choice>
              <mc:Fallback>
                <p:oleObj name="Equation" r:id="rId10" imgW="342720" imgH="177480" progId="Equation.DSMT4">
                  <p:embed/>
                  <p:pic>
                    <p:nvPicPr>
                      <p:cNvPr id="0" name="Picture 1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424" y="3699295"/>
                        <a:ext cx="665467" cy="3450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16188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1" y="918111"/>
            <a:ext cx="2880320" cy="2793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42" y="990253"/>
            <a:ext cx="3096344" cy="3003507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318023"/>
              </p:ext>
            </p:extLst>
          </p:nvPr>
        </p:nvGraphicFramePr>
        <p:xfrm>
          <a:off x="2006600" y="188913"/>
          <a:ext cx="47688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046" name="Equation" r:id="rId6" imgW="2019240" imgH="228600" progId="Equation.DSMT4">
                  <p:embed/>
                </p:oleObj>
              </mc:Choice>
              <mc:Fallback>
                <p:oleObj name="Equation" r:id="rId6" imgW="2019240" imgH="228600" progId="Equation.DSMT4">
                  <p:embed/>
                  <p:pic>
                    <p:nvPicPr>
                      <p:cNvPr id="0" name="Picture 3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6600" y="188913"/>
                        <a:ext cx="4768850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4927"/>
            <a:ext cx="2912838" cy="2825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088" y="3939425"/>
            <a:ext cx="2974528" cy="28853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52120" y="2420888"/>
            <a:ext cx="3816424" cy="1633476"/>
            <a:chOff x="5580112" y="2474759"/>
            <a:chExt cx="3816424" cy="1633476"/>
          </a:xfrm>
        </p:grpSpPr>
        <p:sp>
          <p:nvSpPr>
            <p:cNvPr id="10" name="TextBox 9"/>
            <p:cNvSpPr txBox="1"/>
            <p:nvPr/>
          </p:nvSpPr>
          <p:spPr>
            <a:xfrm>
              <a:off x="5580112" y="2553963"/>
              <a:ext cx="3816424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  </a:t>
              </a:r>
            </a:p>
            <a:p>
              <a:pPr marL="85725" indent="-85725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 Expected exclusion: 96% CL</a:t>
              </a:r>
            </a:p>
            <a:p>
              <a:pPr marL="85725" indent="-85725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 Observed               : 99% CL</a:t>
              </a:r>
            </a:p>
            <a:p>
              <a:pPr>
                <a:spcAft>
                  <a:spcPts val="600"/>
                </a:spcAft>
              </a:pPr>
              <a:r>
                <a:rPr lang="en-CA" sz="2000" dirty="0" smtClean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7268094"/>
                </p:ext>
              </p:extLst>
            </p:nvPr>
          </p:nvGraphicFramePr>
          <p:xfrm>
            <a:off x="5955010" y="2474759"/>
            <a:ext cx="848447" cy="5090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047" name="Equation" r:id="rId10" imgW="380880" imgH="228600" progId="Equation.DSMT4">
                    <p:embed/>
                  </p:oleObj>
                </mc:Choice>
                <mc:Fallback>
                  <p:oleObj name="Equation" r:id="rId10" imgW="380880" imgH="228600" progId="Equation.DSMT4">
                    <p:embed/>
                    <p:pic>
                      <p:nvPicPr>
                        <p:cNvPr id="0" name="Picture 3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55010" y="2474759"/>
                          <a:ext cx="848447" cy="5090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Box 11"/>
          <p:cNvSpPr txBox="1"/>
          <p:nvPr/>
        </p:nvSpPr>
        <p:spPr>
          <a:xfrm>
            <a:off x="5709617" y="4294704"/>
            <a:ext cx="341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           preferred at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835468"/>
              </p:ext>
            </p:extLst>
          </p:nvPr>
        </p:nvGraphicFramePr>
        <p:xfrm>
          <a:off x="5974059" y="4276725"/>
          <a:ext cx="792065" cy="475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048" name="Equation" r:id="rId12" imgW="380880" imgH="228600" progId="Equation.DSMT4">
                  <p:embed/>
                </p:oleObj>
              </mc:Choice>
              <mc:Fallback>
                <p:oleObj name="Equation" r:id="rId12" imgW="380880" imgH="228600" progId="Equation.DSMT4">
                  <p:embed/>
                  <p:pic>
                    <p:nvPicPr>
                      <p:cNvPr id="0" name="Picture 3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4059" y="4276725"/>
                        <a:ext cx="792065" cy="4752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572759"/>
              </p:ext>
            </p:extLst>
          </p:nvPr>
        </p:nvGraphicFramePr>
        <p:xfrm>
          <a:off x="8244408" y="4334814"/>
          <a:ext cx="720000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049" name="Equation" r:id="rId14" imgW="355320" imgH="177480" progId="Equation.DSMT4">
                  <p:embed/>
                </p:oleObj>
              </mc:Choice>
              <mc:Fallback>
                <p:oleObj name="Equation" r:id="rId14" imgW="355320" imgH="177480" progId="Equation.DSMT4">
                  <p:embed/>
                  <p:pic>
                    <p:nvPicPr>
                      <p:cNvPr id="0" name="Picture 3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4408" y="4334814"/>
                        <a:ext cx="720000" cy="36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5975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971600" y="1844824"/>
            <a:ext cx="6362639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169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50000"/>
              </a:spcAft>
              <a:buFontTx/>
              <a:buChar char="•"/>
            </a:pPr>
            <a:r>
              <a:rPr lang="en-US" sz="2400" dirty="0" smtClean="0">
                <a:solidFill>
                  <a:srgbClr val="333399"/>
                </a:solidFill>
              </a:rPr>
              <a:t>Analysis of full 2011 – 2013 data set</a:t>
            </a:r>
            <a:endParaRPr lang="en-US" sz="2400" dirty="0">
              <a:solidFill>
                <a:srgbClr val="333399"/>
              </a:solidFill>
            </a:endParaRPr>
          </a:p>
          <a:p>
            <a:pPr lvl="1" eaLnBrk="1" hangingPunct="1">
              <a:spcAft>
                <a:spcPct val="50000"/>
              </a:spcAft>
              <a:buFontTx/>
              <a:buChar char="•"/>
            </a:pPr>
            <a:r>
              <a:rPr lang="en-US" sz="2400" dirty="0" smtClean="0">
                <a:solidFill>
                  <a:srgbClr val="00823C"/>
                </a:solidFill>
              </a:rPr>
              <a:t>Measure rates in various new channels.</a:t>
            </a:r>
          </a:p>
          <a:p>
            <a:pPr lvl="1" eaLnBrk="1" hangingPunct="1">
              <a:spcAft>
                <a:spcPct val="50000"/>
              </a:spcAft>
              <a:buFontTx/>
              <a:buChar char="•"/>
            </a:pPr>
            <a:r>
              <a:rPr lang="en-US" sz="2400" dirty="0" smtClean="0">
                <a:solidFill>
                  <a:srgbClr val="00823C"/>
                </a:solidFill>
              </a:rPr>
              <a:t>Improve several channels.</a:t>
            </a:r>
            <a:endParaRPr lang="en-US" sz="2400" dirty="0">
              <a:solidFill>
                <a:srgbClr val="00823C"/>
              </a:solidFill>
            </a:endParaRPr>
          </a:p>
          <a:p>
            <a:pPr lvl="1" eaLnBrk="1" hangingPunct="1">
              <a:spcAft>
                <a:spcPct val="50000"/>
              </a:spcAft>
              <a:buFontTx/>
              <a:buChar char="•"/>
            </a:pPr>
            <a:r>
              <a:rPr lang="en-US" sz="2400" dirty="0" smtClean="0">
                <a:solidFill>
                  <a:srgbClr val="00823C"/>
                </a:solidFill>
              </a:rPr>
              <a:t>Improve Spin/CP measurements.</a:t>
            </a:r>
          </a:p>
          <a:p>
            <a:pPr lvl="1" eaLnBrk="1" hangingPunct="1">
              <a:spcAft>
                <a:spcPct val="50000"/>
              </a:spcAft>
              <a:buFontTx/>
              <a:buChar char="•"/>
            </a:pPr>
            <a:r>
              <a:rPr lang="en-US" sz="2400" dirty="0" smtClean="0">
                <a:solidFill>
                  <a:srgbClr val="00823C"/>
                </a:solidFill>
              </a:rPr>
              <a:t>Improve mass measurement.</a:t>
            </a:r>
          </a:p>
          <a:p>
            <a:pPr lvl="1" eaLnBrk="1" hangingPunct="1">
              <a:spcAft>
                <a:spcPct val="50000"/>
              </a:spcAft>
              <a:buFontTx/>
              <a:buChar char="•"/>
            </a:pPr>
            <a:r>
              <a:rPr lang="en-US" sz="2400" dirty="0" smtClean="0">
                <a:solidFill>
                  <a:srgbClr val="00823C"/>
                </a:solidFill>
              </a:rPr>
              <a:t>Extend search for non-SM Higgs</a:t>
            </a:r>
            <a:endParaRPr lang="en-US" sz="2400" dirty="0">
              <a:solidFill>
                <a:srgbClr val="00823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776" y="757883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latin typeface="Arial" pitchFamily="34" charset="0"/>
                <a:cs typeface="Arial" pitchFamily="34" charset="0"/>
              </a:rPr>
              <a:t>Outlook for 2013</a:t>
            </a:r>
            <a:endParaRPr lang="en-CA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53</a:t>
            </a:fld>
            <a:endParaRPr lang="en-CA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643562"/>
              </p:ext>
            </p:extLst>
          </p:nvPr>
        </p:nvGraphicFramePr>
        <p:xfrm>
          <a:off x="6231037" y="1844824"/>
          <a:ext cx="1127213" cy="450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99" name="Equation" r:id="rId4" imgW="444240" imgH="177480" progId="Equation.DSMT4">
                  <p:embed/>
                </p:oleObj>
              </mc:Choice>
              <mc:Fallback>
                <p:oleObj name="Equation" r:id="rId4" imgW="444240" imgH="177480" progId="Equation.DSMT4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1037" y="1844824"/>
                        <a:ext cx="1127213" cy="4504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95917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683568" y="1704975"/>
            <a:ext cx="754597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169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50000"/>
              </a:spcAft>
              <a:buFontTx/>
              <a:buChar char="•"/>
            </a:pPr>
            <a:r>
              <a:rPr lang="en-US" sz="2400" dirty="0">
                <a:solidFill>
                  <a:srgbClr val="333399"/>
                </a:solidFill>
              </a:rPr>
              <a:t>ATLAS </a:t>
            </a:r>
            <a:r>
              <a:rPr lang="en-US" sz="2400" dirty="0" smtClean="0">
                <a:solidFill>
                  <a:srgbClr val="333399"/>
                </a:solidFill>
              </a:rPr>
              <a:t>observation of new boson confirmed at       . </a:t>
            </a:r>
            <a:endParaRPr lang="en-US" sz="2400" dirty="0">
              <a:solidFill>
                <a:srgbClr val="333399"/>
              </a:solidFill>
            </a:endParaRPr>
          </a:p>
          <a:p>
            <a:pPr eaLnBrk="1" hangingPunct="1">
              <a:spcAft>
                <a:spcPct val="50000"/>
              </a:spcAft>
              <a:buFontTx/>
              <a:buChar char="•"/>
            </a:pPr>
            <a:r>
              <a:rPr lang="en-US" sz="2400" dirty="0" smtClean="0">
                <a:solidFill>
                  <a:srgbClr val="333399"/>
                </a:solidFill>
              </a:rPr>
              <a:t>Rapid progress </a:t>
            </a:r>
            <a:r>
              <a:rPr lang="en-US" sz="2400" smtClean="0">
                <a:solidFill>
                  <a:srgbClr val="333399"/>
                </a:solidFill>
              </a:rPr>
              <a:t>in                          </a:t>
            </a:r>
            <a:r>
              <a:rPr lang="en-US" sz="2400" smtClean="0">
                <a:solidFill>
                  <a:srgbClr val="333399"/>
                </a:solidFill>
              </a:rPr>
              <a:t>       </a:t>
            </a:r>
            <a:r>
              <a:rPr lang="en-US" sz="2400" dirty="0" smtClean="0">
                <a:solidFill>
                  <a:srgbClr val="333399"/>
                </a:solidFill>
              </a:rPr>
              <a:t>.</a:t>
            </a:r>
            <a:endParaRPr lang="en-US" sz="2400" dirty="0">
              <a:solidFill>
                <a:srgbClr val="333399"/>
              </a:solidFill>
            </a:endParaRPr>
          </a:p>
          <a:p>
            <a:pPr eaLnBrk="1" hangingPunct="1">
              <a:spcAft>
                <a:spcPct val="50000"/>
              </a:spcAft>
              <a:buFontTx/>
              <a:buChar char="•"/>
            </a:pPr>
            <a:r>
              <a:rPr lang="en-US" sz="2400" dirty="0" smtClean="0">
                <a:solidFill>
                  <a:srgbClr val="333399"/>
                </a:solidFill>
              </a:rPr>
              <a:t>Rates compatible with Standard Model, at 13% prob.</a:t>
            </a:r>
          </a:p>
          <a:p>
            <a:pPr eaLnBrk="1" hangingPunct="1">
              <a:spcAft>
                <a:spcPct val="50000"/>
              </a:spcAft>
              <a:buFontTx/>
              <a:buChar char="•"/>
            </a:pPr>
            <a:r>
              <a:rPr lang="en-US" sz="2400" dirty="0" smtClean="0">
                <a:solidFill>
                  <a:srgbClr val="333399"/>
                </a:solidFill>
              </a:rPr>
              <a:t>Spin and Parity compatible with       .</a:t>
            </a:r>
            <a:endParaRPr lang="en-US" sz="2400" dirty="0">
              <a:solidFill>
                <a:srgbClr val="333399"/>
              </a:solidFill>
            </a:endParaRPr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797152"/>
            <a:ext cx="12954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02361"/>
              </p:ext>
            </p:extLst>
          </p:nvPr>
        </p:nvGraphicFramePr>
        <p:xfrm>
          <a:off x="7326727" y="1751541"/>
          <a:ext cx="527000" cy="40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053" name="Equation" r:id="rId5" imgW="228600" imgH="177480" progId="Equation.DSMT4">
                  <p:embed/>
                </p:oleObj>
              </mc:Choice>
              <mc:Fallback>
                <p:oleObj name="Equation" r:id="rId5" imgW="228600" imgH="177480" progId="Equation.DSMT4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6727" y="1751541"/>
                        <a:ext cx="527000" cy="4098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666812"/>
              </p:ext>
            </p:extLst>
          </p:nvPr>
        </p:nvGraphicFramePr>
        <p:xfrm>
          <a:off x="3422724" y="2264804"/>
          <a:ext cx="2705217" cy="501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054" name="Equation" r:id="rId7" imgW="1231560" imgH="228600" progId="Equation.DSMT4">
                  <p:embed/>
                </p:oleObj>
              </mc:Choice>
              <mc:Fallback>
                <p:oleObj name="Equation" r:id="rId7" imgW="1231560" imgH="228600" progId="Equation.DSMT4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724" y="2264804"/>
                        <a:ext cx="2705217" cy="5019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973237"/>
              </p:ext>
            </p:extLst>
          </p:nvPr>
        </p:nvGraphicFramePr>
        <p:xfrm>
          <a:off x="5341293" y="3288633"/>
          <a:ext cx="472500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055" name="Equation" r:id="rId9" imgW="177480" imgH="203040" progId="Equation.DSMT4">
                  <p:embed/>
                </p:oleObj>
              </mc:Choice>
              <mc:Fallback>
                <p:oleObj name="Equation" r:id="rId9" imgW="177480" imgH="203040" progId="Equation.DSMT4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1293" y="3288633"/>
                        <a:ext cx="472500" cy="54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71800" y="76470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latin typeface="Arial" pitchFamily="34" charset="0"/>
                <a:cs typeface="Arial" pitchFamily="34" charset="0"/>
              </a:rPr>
              <a:t>Conclusions</a:t>
            </a:r>
            <a:endParaRPr lang="en-CA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88749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22377" y="18864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latin typeface="Arial" pitchFamily="34" charset="0"/>
                <a:cs typeface="Arial" pitchFamily="34" charset="0"/>
              </a:rPr>
              <a:t>References</a:t>
            </a:r>
            <a:endParaRPr lang="en-CA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55</a:t>
            </a:fld>
            <a:endParaRPr lang="en-CA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700685"/>
              </p:ext>
            </p:extLst>
          </p:nvPr>
        </p:nvGraphicFramePr>
        <p:xfrm>
          <a:off x="384200" y="2140134"/>
          <a:ext cx="2387600" cy="299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916" name="Equation" r:id="rId4" imgW="1155600" imgH="1447560" progId="Equation.DSMT4">
                  <p:embed/>
                </p:oleObj>
              </mc:Choice>
              <mc:Fallback>
                <p:oleObj name="Equation" r:id="rId4" imgW="1155600" imgH="1447560" progId="Equation.DSMT4">
                  <p:embed/>
                  <p:pic>
                    <p:nvPicPr>
                      <p:cNvPr id="0" name="Picture 2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200" y="2140134"/>
                        <a:ext cx="2387600" cy="2992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817181" y="2163401"/>
            <a:ext cx="2961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ATLAS-CONF-2012-158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7181" y="2739238"/>
            <a:ext cx="2961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ATLAS-CONF-2012-169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17181" y="3291748"/>
            <a:ext cx="2961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ATLAS-CONF-2012-168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16040" y="3819585"/>
            <a:ext cx="2961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ATLAS-CONF-2012-161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17181" y="4323641"/>
            <a:ext cx="2961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ATLAS-CONF-2012-160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36701" y="4804430"/>
            <a:ext cx="6005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ATLAS-CONF-2012-162,  ATLAS-CONF-2012-170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22377" y="1037263"/>
            <a:ext cx="2706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Most Recent analyses</a:t>
            </a:r>
          </a:p>
        </p:txBody>
      </p:sp>
    </p:spTree>
    <p:extLst>
      <p:ext uri="{BB962C8B-B14F-4D97-AF65-F5344CB8AC3E}">
        <p14:creationId xmlns:p14="http://schemas.microsoft.com/office/powerpoint/2010/main" val="108987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27" y="836711"/>
            <a:ext cx="4533857" cy="339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90" y="709147"/>
            <a:ext cx="4752529" cy="365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872" y="188640"/>
            <a:ext cx="2110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 smtClean="0"/>
              <a:t>Data Taking</a:t>
            </a:r>
            <a:endParaRPr lang="en-CA" sz="32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90131" y="4459982"/>
            <a:ext cx="399865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31775" indent="-2317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 smtClean="0">
                <a:solidFill>
                  <a:srgbClr val="333399"/>
                </a:solidFill>
              </a:rPr>
              <a:t>Excellent LHC running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 smtClean="0">
                <a:solidFill>
                  <a:srgbClr val="333399"/>
                </a:solidFill>
              </a:rPr>
              <a:t>Peak Luminosity            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 smtClean="0">
                <a:solidFill>
                  <a:srgbClr val="333399"/>
                </a:solidFill>
              </a:rPr>
              <a:t>        @ 8TeV               delivered</a:t>
            </a:r>
            <a:endParaRPr lang="en-US" sz="2000" dirty="0">
              <a:solidFill>
                <a:srgbClr val="333399"/>
              </a:solidFill>
            </a:endParaRPr>
          </a:p>
        </p:txBody>
      </p:sp>
      <p:graphicFrame>
        <p:nvGraphicFramePr>
          <p:cNvPr id="21504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461588"/>
              </p:ext>
            </p:extLst>
          </p:nvPr>
        </p:nvGraphicFramePr>
        <p:xfrm>
          <a:off x="2699792" y="4869338"/>
          <a:ext cx="1631950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55" name="Equation" r:id="rId6" imgW="825480" imgH="177480" progId="Equation.DSMT4">
                  <p:embed/>
                </p:oleObj>
              </mc:Choice>
              <mc:Fallback>
                <p:oleObj name="Equation" r:id="rId6" imgW="825480" imgH="177480" progId="Equation.DSMT4">
                  <p:embed/>
                  <p:pic>
                    <p:nvPicPr>
                      <p:cNvPr id="0" name="Picture 5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4869338"/>
                        <a:ext cx="1631950" cy="35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318779"/>
              </p:ext>
            </p:extLst>
          </p:nvPr>
        </p:nvGraphicFramePr>
        <p:xfrm>
          <a:off x="611560" y="5199762"/>
          <a:ext cx="504056" cy="514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56" name="Equation" r:id="rId8" imgW="304560" imgH="241200" progId="Equation.DSMT4">
                  <p:embed/>
                </p:oleObj>
              </mc:Choice>
              <mc:Fallback>
                <p:oleObj name="Equation" r:id="rId8" imgW="304560" imgH="241200" progId="Equation.DSMT4">
                  <p:embed/>
                  <p:pic>
                    <p:nvPicPr>
                      <p:cNvPr id="0" name="Picture 5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5199762"/>
                        <a:ext cx="504056" cy="5149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819607"/>
              </p:ext>
            </p:extLst>
          </p:nvPr>
        </p:nvGraphicFramePr>
        <p:xfrm>
          <a:off x="2260876" y="5233670"/>
          <a:ext cx="917575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57" name="Equation" r:id="rId10" imgW="444240" imgH="177480" progId="Equation.DSMT4">
                  <p:embed/>
                </p:oleObj>
              </mc:Choice>
              <mc:Fallback>
                <p:oleObj name="Equation" r:id="rId10" imgW="444240" imgH="177480" progId="Equation.DSMT4">
                  <p:embed/>
                  <p:pic>
                    <p:nvPicPr>
                      <p:cNvPr id="0" name="Picture 5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876" y="5233670"/>
                        <a:ext cx="917575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00855" y="4798536"/>
            <a:ext cx="4460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ATLAS – efficient use of Luminosity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739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862" y="374949"/>
            <a:ext cx="4060626" cy="383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22171"/>
            <a:ext cx="6696744" cy="153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4370314" cy="31206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7864" y="116632"/>
            <a:ext cx="2110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 smtClean="0"/>
              <a:t>Data Taking</a:t>
            </a:r>
            <a:endParaRPr lang="en-CA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3769466"/>
            <a:ext cx="56886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LHC 50 </a:t>
            </a:r>
            <a:r>
              <a:rPr lang="en-US" sz="2000" i="1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ns </a:t>
            </a:r>
            <a:r>
              <a:rPr lang="en-US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crossing – pileup</a:t>
            </a:r>
          </a:p>
          <a:p>
            <a:pPr indent="1809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823C"/>
                </a:solidFill>
                <a:latin typeface="Arial" pitchFamily="34" charset="0"/>
                <a:cs typeface="Arial" pitchFamily="34" charset="0"/>
              </a:rPr>
              <a:t>Requires understanding of how pileup affects</a:t>
            </a:r>
          </a:p>
          <a:p>
            <a:pPr lvl="3" indent="1809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Trigger</a:t>
            </a:r>
          </a:p>
          <a:p>
            <a:pPr lvl="3" indent="1809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Reconstruction &amp; Resolutions</a:t>
            </a:r>
          </a:p>
          <a:p>
            <a:pPr lvl="3" indent="180975">
              <a:buFont typeface="Arial" pitchFamily="34" charset="0"/>
              <a:buChar char="•"/>
            </a:pPr>
            <a:endParaRPr lang="en-US" dirty="0" smtClean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247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0"/>
            <a:ext cx="5332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 smtClean="0"/>
              <a:t>Standard Model Cross Sections</a:t>
            </a:r>
            <a:endParaRPr lang="en-CA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8</a:t>
            </a:fld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" y="453430"/>
            <a:ext cx="8064896" cy="54413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22223" y="5589240"/>
            <a:ext cx="360040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1187624" y="6030361"/>
            <a:ext cx="5966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CA" sz="24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Higgs cross section in observable modes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7153109" y="6145776"/>
            <a:ext cx="586030" cy="230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739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3528" y="4437112"/>
            <a:ext cx="8424936" cy="2224577"/>
            <a:chOff x="0" y="1752345"/>
            <a:chExt cx="9103056" cy="2317056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772816"/>
              <a:ext cx="4539934" cy="2292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4360" y="1752345"/>
              <a:ext cx="4608696" cy="2317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644008" cy="33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033" y="764704"/>
            <a:ext cx="4685967" cy="342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51720" y="116632"/>
            <a:ext cx="421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 smtClean="0"/>
              <a:t>Production Mechanisms</a:t>
            </a:r>
            <a:endParaRPr lang="en-CA" sz="3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3D17-CD0E-4F49-A1B4-87AC6A54FC52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532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180975" indent="-180975">
          <a:buFont typeface="Arial" pitchFamily="34" charset="0"/>
          <a:buChar char="•"/>
          <a:defRPr dirty="0" smtClean="0">
            <a:solidFill>
              <a:srgbClr val="0070C0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13830</TotalTime>
  <Words>1912</Words>
  <Application>Microsoft Office PowerPoint</Application>
  <PresentationFormat>On-screen Show (4:3)</PresentationFormat>
  <Paragraphs>480</Paragraphs>
  <Slides>55</Slides>
  <Notes>55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Orr</dc:creator>
  <cp:lastModifiedBy>Orr</cp:lastModifiedBy>
  <cp:revision>366</cp:revision>
  <cp:lastPrinted>2013-02-13T22:14:27Z</cp:lastPrinted>
  <dcterms:created xsi:type="dcterms:W3CDTF">2013-01-14T17:39:22Z</dcterms:created>
  <dcterms:modified xsi:type="dcterms:W3CDTF">2013-02-25T19:26:53Z</dcterms:modified>
</cp:coreProperties>
</file>